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7" r:id="rId1"/>
  </p:sldMasterIdLst>
  <p:notesMasterIdLst>
    <p:notesMasterId r:id="rId30"/>
  </p:notesMasterIdLst>
  <p:sldIdLst>
    <p:sldId id="256" r:id="rId2"/>
    <p:sldId id="293" r:id="rId3"/>
    <p:sldId id="270" r:id="rId4"/>
    <p:sldId id="292" r:id="rId5"/>
    <p:sldId id="313" r:id="rId6"/>
    <p:sldId id="296" r:id="rId7"/>
    <p:sldId id="316" r:id="rId8"/>
    <p:sldId id="297" r:id="rId9"/>
    <p:sldId id="298" r:id="rId10"/>
    <p:sldId id="314" r:id="rId11"/>
    <p:sldId id="301" r:id="rId12"/>
    <p:sldId id="311" r:id="rId13"/>
    <p:sldId id="321" r:id="rId14"/>
    <p:sldId id="320" r:id="rId15"/>
    <p:sldId id="303" r:id="rId16"/>
    <p:sldId id="322" r:id="rId17"/>
    <p:sldId id="318" r:id="rId18"/>
    <p:sldId id="323" r:id="rId19"/>
    <p:sldId id="324" r:id="rId20"/>
    <p:sldId id="305" r:id="rId21"/>
    <p:sldId id="325" r:id="rId22"/>
    <p:sldId id="306" r:id="rId23"/>
    <p:sldId id="275" r:id="rId24"/>
    <p:sldId id="326" r:id="rId25"/>
    <p:sldId id="327" r:id="rId26"/>
    <p:sldId id="287" r:id="rId27"/>
    <p:sldId id="274" r:id="rId28"/>
    <p:sldId id="32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67C"/>
    <a:srgbClr val="D00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72" y="5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1DD92-1317-4A3B-B479-0832BDB0017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68C92BF-CEF1-4A92-A5A6-9639677E99C1}">
      <dgm:prSet phldrT="[Text]" phldr="1"/>
      <dgm:spPr/>
      <dgm:t>
        <a:bodyPr/>
        <a:lstStyle/>
        <a:p>
          <a:endParaRPr lang="en-US" dirty="0"/>
        </a:p>
      </dgm:t>
    </dgm:pt>
    <dgm:pt modelId="{06DFCE81-717A-4567-9B04-41ACBA298C32}" type="parTrans" cxnId="{38FF6823-0419-478A-A022-0E0C53D5CB07}">
      <dgm:prSet/>
      <dgm:spPr/>
      <dgm:t>
        <a:bodyPr/>
        <a:lstStyle/>
        <a:p>
          <a:endParaRPr lang="en-US"/>
        </a:p>
      </dgm:t>
    </dgm:pt>
    <dgm:pt modelId="{61F7A903-594E-44A4-98A6-E31B4E172A30}" type="sibTrans" cxnId="{38FF6823-0419-478A-A022-0E0C53D5CB07}">
      <dgm:prSet/>
      <dgm:spPr/>
      <dgm:t>
        <a:bodyPr/>
        <a:lstStyle/>
        <a:p>
          <a:endParaRPr lang="en-US"/>
        </a:p>
      </dgm:t>
    </dgm:pt>
    <dgm:pt modelId="{C4A83732-1C99-4B92-9810-15845FABD1FF}">
      <dgm:prSet phldrT="[Text]" custT="1"/>
      <dgm:spPr>
        <a:solidFill>
          <a:srgbClr val="FFC000">
            <a:alpha val="90000"/>
          </a:srgbClr>
        </a:solidFill>
      </dgm:spPr>
      <dgm:t>
        <a:bodyPr/>
        <a:lstStyle/>
        <a:p>
          <a:r>
            <a:rPr lang="en-US" sz="1800" b="1" dirty="0">
              <a:latin typeface="Arial" panose="020B0604020202020204" pitchFamily="34" charset="0"/>
              <a:cs typeface="Arial" panose="020B0604020202020204" pitchFamily="34" charset="0"/>
            </a:rPr>
            <a:t>Patriarchal  attitudes and behavior   that degrade women in  all cultures ;</a:t>
          </a:r>
        </a:p>
      </dgm:t>
    </dgm:pt>
    <dgm:pt modelId="{B00A6736-0F3A-495D-A07B-73C1BE3EAEFD}" type="parTrans" cxnId="{5F474D7A-DC76-4448-9A6F-29DB2569B950}">
      <dgm:prSet/>
      <dgm:spPr/>
      <dgm:t>
        <a:bodyPr/>
        <a:lstStyle/>
        <a:p>
          <a:endParaRPr lang="en-US"/>
        </a:p>
      </dgm:t>
    </dgm:pt>
    <dgm:pt modelId="{92ACA91A-73C4-42B4-8EC8-409B07FED551}" type="sibTrans" cxnId="{5F474D7A-DC76-4448-9A6F-29DB2569B950}">
      <dgm:prSet/>
      <dgm:spPr/>
      <dgm:t>
        <a:bodyPr/>
        <a:lstStyle/>
        <a:p>
          <a:endParaRPr lang="en-US"/>
        </a:p>
      </dgm:t>
    </dgm:pt>
    <dgm:pt modelId="{43EDF100-29E1-4201-A393-9A72A82DBCD5}">
      <dgm:prSet phldrT="[Text]" phldr="1"/>
      <dgm:spPr/>
      <dgm:t>
        <a:bodyPr/>
        <a:lstStyle/>
        <a:p>
          <a:endParaRPr lang="en-US"/>
        </a:p>
      </dgm:t>
    </dgm:pt>
    <dgm:pt modelId="{4A2A40E6-0B85-4FF0-B69C-87D0F7526B09}" type="parTrans" cxnId="{64C071AF-2ECD-4E17-8BB0-29C4A2C655B9}">
      <dgm:prSet/>
      <dgm:spPr/>
      <dgm:t>
        <a:bodyPr/>
        <a:lstStyle/>
        <a:p>
          <a:endParaRPr lang="en-US"/>
        </a:p>
      </dgm:t>
    </dgm:pt>
    <dgm:pt modelId="{03FA5419-EFD6-42BD-9410-D5F81F82667D}" type="sibTrans" cxnId="{64C071AF-2ECD-4E17-8BB0-29C4A2C655B9}">
      <dgm:prSet/>
      <dgm:spPr/>
      <dgm:t>
        <a:bodyPr/>
        <a:lstStyle/>
        <a:p>
          <a:endParaRPr lang="en-US"/>
        </a:p>
      </dgm:t>
    </dgm:pt>
    <dgm:pt modelId="{CF495C60-5DA2-48C2-BF4A-EA586AD70949}">
      <dgm:prSet phldrT="[Text]" phldr="1"/>
      <dgm:spPr>
        <a:solidFill>
          <a:srgbClr val="FFFF00">
            <a:alpha val="90000"/>
          </a:srgbClr>
        </a:solidFill>
      </dgm:spPr>
      <dgm:t>
        <a:bodyPr/>
        <a:lstStyle/>
        <a:p>
          <a:endParaRPr lang="en-US" sz="900" dirty="0"/>
        </a:p>
      </dgm:t>
    </dgm:pt>
    <dgm:pt modelId="{EC64F470-2179-4AF8-85D8-4D6A0C4345AD}" type="parTrans" cxnId="{587E18E3-AE72-4BE6-B618-8360C0BC1EB5}">
      <dgm:prSet/>
      <dgm:spPr/>
      <dgm:t>
        <a:bodyPr/>
        <a:lstStyle/>
        <a:p>
          <a:endParaRPr lang="en-US"/>
        </a:p>
      </dgm:t>
    </dgm:pt>
    <dgm:pt modelId="{E838F9D3-68B3-4B6B-B8A0-ECD4F9E4076E}" type="sibTrans" cxnId="{587E18E3-AE72-4BE6-B618-8360C0BC1EB5}">
      <dgm:prSet/>
      <dgm:spPr/>
      <dgm:t>
        <a:bodyPr/>
        <a:lstStyle/>
        <a:p>
          <a:endParaRPr lang="en-US"/>
        </a:p>
      </dgm:t>
    </dgm:pt>
    <dgm:pt modelId="{FF58AA81-24FE-4D97-9443-EBE9E4A8D133}">
      <dgm:prSet phldrT="[Text]" phldr="1"/>
      <dgm:spPr>
        <a:solidFill>
          <a:srgbClr val="FFFF00">
            <a:alpha val="90000"/>
          </a:srgbClr>
        </a:solidFill>
      </dgm:spPr>
      <dgm:t>
        <a:bodyPr/>
        <a:lstStyle/>
        <a:p>
          <a:endParaRPr lang="en-US" sz="900" b="1" dirty="0"/>
        </a:p>
      </dgm:t>
    </dgm:pt>
    <dgm:pt modelId="{F45CCE0D-403F-441D-A483-ECF6C5CA06E0}" type="parTrans" cxnId="{1990B170-2C8F-408A-8929-0518261BDE1A}">
      <dgm:prSet/>
      <dgm:spPr/>
      <dgm:t>
        <a:bodyPr/>
        <a:lstStyle/>
        <a:p>
          <a:endParaRPr lang="en-US"/>
        </a:p>
      </dgm:t>
    </dgm:pt>
    <dgm:pt modelId="{533DB16E-E0A0-4D7E-92D9-B61DDC1F4D22}" type="sibTrans" cxnId="{1990B170-2C8F-408A-8929-0518261BDE1A}">
      <dgm:prSet/>
      <dgm:spPr/>
      <dgm:t>
        <a:bodyPr/>
        <a:lstStyle/>
        <a:p>
          <a:endParaRPr lang="en-US"/>
        </a:p>
      </dgm:t>
    </dgm:pt>
    <dgm:pt modelId="{03CA17E8-90A7-445C-AC3C-87530D708E8B}">
      <dgm:prSet phldrT="[Text]" phldr="1"/>
      <dgm:spPr/>
      <dgm:t>
        <a:bodyPr/>
        <a:lstStyle/>
        <a:p>
          <a:endParaRPr lang="en-US"/>
        </a:p>
      </dgm:t>
    </dgm:pt>
    <dgm:pt modelId="{A59A0556-DEA8-4E6C-8116-F76BC66C9410}" type="parTrans" cxnId="{BB1B5A0B-D2D7-4E7F-8272-C03ECB1E4BFA}">
      <dgm:prSet/>
      <dgm:spPr/>
      <dgm:t>
        <a:bodyPr/>
        <a:lstStyle/>
        <a:p>
          <a:endParaRPr lang="en-US"/>
        </a:p>
      </dgm:t>
    </dgm:pt>
    <dgm:pt modelId="{055A78A6-C99D-4885-9877-268386AEC965}" type="sibTrans" cxnId="{BB1B5A0B-D2D7-4E7F-8272-C03ECB1E4BFA}">
      <dgm:prSet/>
      <dgm:spPr/>
      <dgm:t>
        <a:bodyPr/>
        <a:lstStyle/>
        <a:p>
          <a:endParaRPr lang="en-US"/>
        </a:p>
      </dgm:t>
    </dgm:pt>
    <dgm:pt modelId="{25674FEC-B0BD-418F-A13C-FC0D043E3B90}">
      <dgm:prSet phldrT="[Text]"/>
      <dgm:spPr>
        <a:solidFill>
          <a:schemeClr val="bg2">
            <a:alpha val="89804"/>
          </a:schemeClr>
        </a:solidFill>
      </dgm:spPr>
      <dgm:t>
        <a:bodyPr/>
        <a:lstStyle/>
        <a:p>
          <a:r>
            <a:rPr lang="en-US" b="1" dirty="0">
              <a:solidFill>
                <a:srgbClr val="D00ED5"/>
              </a:solidFill>
              <a:latin typeface="Arial" panose="020B0604020202020204" pitchFamily="34" charset="0"/>
              <a:cs typeface="Arial" panose="020B0604020202020204" pitchFamily="34" charset="0"/>
            </a:rPr>
            <a:t>The normalization and commercialization of the  sex industry via </a:t>
          </a:r>
          <a:r>
            <a:rPr lang="en-US" b="1" dirty="0" err="1">
              <a:solidFill>
                <a:srgbClr val="D00ED5"/>
              </a:solidFill>
              <a:latin typeface="Arial" panose="020B0604020202020204" pitchFamily="34" charset="0"/>
              <a:cs typeface="Arial" panose="020B0604020202020204" pitchFamily="34" charset="0"/>
            </a:rPr>
            <a:t>trimedia</a:t>
          </a:r>
          <a:r>
            <a:rPr lang="en-US" b="1" dirty="0">
              <a:solidFill>
                <a:srgbClr val="D00ED5"/>
              </a:solidFill>
              <a:latin typeface="Arial" panose="020B0604020202020204" pitchFamily="34" charset="0"/>
              <a:cs typeface="Arial" panose="020B0604020202020204" pitchFamily="34" charset="0"/>
            </a:rPr>
            <a:t> –new information technologies that promote  pornography  and prostitution culture  across generations -   </a:t>
          </a:r>
        </a:p>
      </dgm:t>
    </dgm:pt>
    <dgm:pt modelId="{3D9ACAC3-8C12-4E0C-92C6-6525C864BE22}" type="parTrans" cxnId="{56989234-82BF-44ED-94AF-C1CC1344C7AA}">
      <dgm:prSet/>
      <dgm:spPr/>
      <dgm:t>
        <a:bodyPr/>
        <a:lstStyle/>
        <a:p>
          <a:endParaRPr lang="en-US"/>
        </a:p>
      </dgm:t>
    </dgm:pt>
    <dgm:pt modelId="{4B23AF50-958C-4CEE-9A26-A7C6099FF851}" type="sibTrans" cxnId="{56989234-82BF-44ED-94AF-C1CC1344C7AA}">
      <dgm:prSet/>
      <dgm:spPr/>
      <dgm:t>
        <a:bodyPr/>
        <a:lstStyle/>
        <a:p>
          <a:endParaRPr lang="en-US"/>
        </a:p>
      </dgm:t>
    </dgm:pt>
    <dgm:pt modelId="{F1B47DD5-4AD6-4F3C-94C7-B035E45FE32F}">
      <dgm:prSet phldrT="[Text]" phldr="1"/>
      <dgm:spPr>
        <a:solidFill>
          <a:schemeClr val="bg2">
            <a:alpha val="89804"/>
          </a:schemeClr>
        </a:solidFill>
      </dgm:spPr>
      <dgm:t>
        <a:bodyPr/>
        <a:lstStyle/>
        <a:p>
          <a:endParaRPr lang="en-US" b="1" dirty="0">
            <a:solidFill>
              <a:srgbClr val="D00ED5"/>
            </a:solidFill>
            <a:latin typeface="Arial" panose="020B0604020202020204" pitchFamily="34" charset="0"/>
            <a:cs typeface="Arial" panose="020B0604020202020204" pitchFamily="34" charset="0"/>
          </a:endParaRPr>
        </a:p>
      </dgm:t>
    </dgm:pt>
    <dgm:pt modelId="{8A2A35A8-61DF-4B85-A269-58230631B64F}" type="parTrans" cxnId="{F05AD368-B2B4-44D5-A833-5EA460305214}">
      <dgm:prSet/>
      <dgm:spPr/>
      <dgm:t>
        <a:bodyPr/>
        <a:lstStyle/>
        <a:p>
          <a:endParaRPr lang="en-US"/>
        </a:p>
      </dgm:t>
    </dgm:pt>
    <dgm:pt modelId="{1B29CB58-E666-456D-8A36-9DF6524B041E}" type="sibTrans" cxnId="{F05AD368-B2B4-44D5-A833-5EA460305214}">
      <dgm:prSet/>
      <dgm:spPr/>
      <dgm:t>
        <a:bodyPr/>
        <a:lstStyle/>
        <a:p>
          <a:endParaRPr lang="en-US"/>
        </a:p>
      </dgm:t>
    </dgm:pt>
    <dgm:pt modelId="{841B9B37-86BD-46F7-BED5-22C752BDBA21}">
      <dgm:prSet custT="1"/>
      <dgm:spPr>
        <a:solidFill>
          <a:srgbClr val="FFC000">
            <a:alpha val="90000"/>
          </a:srgbClr>
        </a:solidFill>
      </dgm:spPr>
      <dgm:t>
        <a:bodyPr/>
        <a:lstStyle/>
        <a:p>
          <a:r>
            <a:rPr lang="en-US" altLang="ko-KR" sz="1800" b="1" dirty="0">
              <a:solidFill>
                <a:srgbClr val="C00000"/>
              </a:solidFill>
              <a:latin typeface="Arial" panose="020B0604020202020204" pitchFamily="34" charset="0"/>
              <a:cs typeface="Arial" panose="020B0604020202020204" pitchFamily="34" charset="0"/>
            </a:rPr>
            <a:t>Globalization processes on less developed countries that aggravate widespread poverty </a:t>
          </a:r>
          <a:r>
            <a:rPr lang="en-US" altLang="ko-KR" sz="1800" b="1" dirty="0">
              <a:latin typeface="Arial" panose="020B0604020202020204" pitchFamily="34" charset="0"/>
              <a:cs typeface="Arial" panose="020B0604020202020204" pitchFamily="34" charset="0"/>
            </a:rPr>
            <a:t> in the developing countries. </a:t>
          </a:r>
          <a:r>
            <a:rPr lang="en-US" altLang="ko-KR" sz="1800" b="1" dirty="0">
              <a:solidFill>
                <a:srgbClr val="C00000"/>
              </a:solidFill>
              <a:latin typeface="Arial" panose="020B0604020202020204" pitchFamily="34" charset="0"/>
              <a:cs typeface="Arial" panose="020B0604020202020204" pitchFamily="34" charset="0"/>
            </a:rPr>
            <a:t>Class and gender  inequalities  </a:t>
          </a:r>
          <a:r>
            <a:rPr lang="en-US" altLang="ko-KR" sz="1800" b="1" dirty="0">
              <a:latin typeface="Arial" panose="020B0604020202020204" pitchFamily="34" charset="0"/>
              <a:cs typeface="Arial" panose="020B0604020202020204" pitchFamily="34" charset="0"/>
            </a:rPr>
            <a:t>; </a:t>
          </a:r>
          <a:r>
            <a:rPr lang="en-US" altLang="ko-KR" sz="1800" b="1" dirty="0">
              <a:solidFill>
                <a:srgbClr val="0070C0"/>
              </a:solidFill>
              <a:latin typeface="Arial" panose="020B0604020202020204" pitchFamily="34" charset="0"/>
              <a:cs typeface="Arial" panose="020B0604020202020204" pitchFamily="34" charset="0"/>
            </a:rPr>
            <a:t>discrimination and gender-based violence</a:t>
          </a:r>
          <a:endParaRPr lang="en-US" altLang="ko-KR" sz="1600" b="1" dirty="0">
            <a:latin typeface="Arial" panose="020B0604020202020204" pitchFamily="34" charset="0"/>
            <a:cs typeface="Arial" panose="020B0604020202020204" pitchFamily="34" charset="0"/>
          </a:endParaRPr>
        </a:p>
      </dgm:t>
    </dgm:pt>
    <dgm:pt modelId="{E99EAB21-8DB9-4086-8BF8-18EBEAA1475B}" type="parTrans" cxnId="{6A50FD86-2860-4554-824F-B22638BD8356}">
      <dgm:prSet/>
      <dgm:spPr/>
      <dgm:t>
        <a:bodyPr/>
        <a:lstStyle/>
        <a:p>
          <a:endParaRPr lang="en-US"/>
        </a:p>
      </dgm:t>
    </dgm:pt>
    <dgm:pt modelId="{19409784-38DF-4B35-A415-B849887F0E5E}" type="sibTrans" cxnId="{6A50FD86-2860-4554-824F-B22638BD8356}">
      <dgm:prSet/>
      <dgm:spPr/>
      <dgm:t>
        <a:bodyPr/>
        <a:lstStyle/>
        <a:p>
          <a:endParaRPr lang="en-US"/>
        </a:p>
      </dgm:t>
    </dgm:pt>
    <dgm:pt modelId="{3C751ECB-09DE-4693-BC03-3225FB07B1B5}">
      <dgm:prSet custT="1"/>
      <dgm:spPr>
        <a:solidFill>
          <a:srgbClr val="FFFF00">
            <a:alpha val="90000"/>
          </a:srgbClr>
        </a:solidFill>
      </dgm:spPr>
      <dgm:t>
        <a:bodyPr/>
        <a:lstStyle/>
        <a:p>
          <a:r>
            <a:rPr lang="en-US" altLang="ko-KR" sz="1800" b="1" dirty="0">
              <a:solidFill>
                <a:srgbClr val="7030A0"/>
              </a:solidFill>
              <a:latin typeface="Arial" panose="020B0604020202020204" pitchFamily="34" charset="0"/>
              <a:cs typeface="Arial" panose="020B0604020202020204" pitchFamily="34" charset="0"/>
            </a:rPr>
            <a:t>Poverty ;lack of economic opportunities   for women ; political instability, conflicts and civil unrest , displacement due to natural disasters  and adverse  environmental conditions are  compelling  factors that drive people to migrate and seek better options in other countries</a:t>
          </a:r>
          <a:r>
            <a:rPr lang="en-US" altLang="ko-KR" sz="1800" b="1" dirty="0">
              <a:solidFill>
                <a:prstClr val="black"/>
              </a:solidFill>
              <a:latin typeface="Arial" panose="020B0604020202020204" pitchFamily="34" charset="0"/>
              <a:cs typeface="Arial" panose="020B0604020202020204" pitchFamily="34" charset="0"/>
            </a:rPr>
            <a:t>.</a:t>
          </a:r>
        </a:p>
      </dgm:t>
    </dgm:pt>
    <dgm:pt modelId="{A697CBD9-24A2-4B2B-B632-6DD8BD977B1D}" type="parTrans" cxnId="{8450316D-3960-40E4-BA6C-B3F58B193F2A}">
      <dgm:prSet/>
      <dgm:spPr/>
      <dgm:t>
        <a:bodyPr/>
        <a:lstStyle/>
        <a:p>
          <a:endParaRPr lang="en-US"/>
        </a:p>
      </dgm:t>
    </dgm:pt>
    <dgm:pt modelId="{9923D9D5-EC79-4B49-9417-23DDC28141E4}" type="sibTrans" cxnId="{8450316D-3960-40E4-BA6C-B3F58B193F2A}">
      <dgm:prSet/>
      <dgm:spPr/>
      <dgm:t>
        <a:bodyPr/>
        <a:lstStyle/>
        <a:p>
          <a:endParaRPr lang="en-US"/>
        </a:p>
      </dgm:t>
    </dgm:pt>
    <dgm:pt modelId="{CE2105D8-5D29-4E6A-85BF-46B1D7B348A3}" type="pres">
      <dgm:prSet presAssocID="{A141DD92-1317-4A3B-B479-0832BDB00173}" presName="linearFlow" presStyleCnt="0">
        <dgm:presLayoutVars>
          <dgm:dir/>
          <dgm:animLvl val="lvl"/>
          <dgm:resizeHandles val="exact"/>
        </dgm:presLayoutVars>
      </dgm:prSet>
      <dgm:spPr/>
      <dgm:t>
        <a:bodyPr/>
        <a:lstStyle/>
        <a:p>
          <a:endParaRPr lang="en-GB"/>
        </a:p>
      </dgm:t>
    </dgm:pt>
    <dgm:pt modelId="{524AD2C9-353F-4198-9F38-55E98BBD3C13}" type="pres">
      <dgm:prSet presAssocID="{B68C92BF-CEF1-4A92-A5A6-9639677E99C1}" presName="composite" presStyleCnt="0"/>
      <dgm:spPr/>
    </dgm:pt>
    <dgm:pt modelId="{AC127F9C-1419-4236-8D8A-14B8282F8457}" type="pres">
      <dgm:prSet presAssocID="{B68C92BF-CEF1-4A92-A5A6-9639677E99C1}" presName="parentText" presStyleLbl="alignNode1" presStyleIdx="0" presStyleCnt="3">
        <dgm:presLayoutVars>
          <dgm:chMax val="1"/>
          <dgm:bulletEnabled val="1"/>
        </dgm:presLayoutVars>
      </dgm:prSet>
      <dgm:spPr/>
      <dgm:t>
        <a:bodyPr/>
        <a:lstStyle/>
        <a:p>
          <a:endParaRPr lang="en-GB"/>
        </a:p>
      </dgm:t>
    </dgm:pt>
    <dgm:pt modelId="{46FD3818-0F9B-4C59-A23F-46FCDD976D5B}" type="pres">
      <dgm:prSet presAssocID="{B68C92BF-CEF1-4A92-A5A6-9639677E99C1}" presName="descendantText" presStyleLbl="alignAcc1" presStyleIdx="0" presStyleCnt="3" custLinFactNeighborX="-842" custLinFactNeighborY="-121">
        <dgm:presLayoutVars>
          <dgm:bulletEnabled val="1"/>
        </dgm:presLayoutVars>
      </dgm:prSet>
      <dgm:spPr/>
      <dgm:t>
        <a:bodyPr/>
        <a:lstStyle/>
        <a:p>
          <a:endParaRPr lang="en-GB"/>
        </a:p>
      </dgm:t>
    </dgm:pt>
    <dgm:pt modelId="{050E1783-8C12-44A6-BD55-8174489F0084}" type="pres">
      <dgm:prSet presAssocID="{61F7A903-594E-44A4-98A6-E31B4E172A30}" presName="sp" presStyleCnt="0"/>
      <dgm:spPr/>
    </dgm:pt>
    <dgm:pt modelId="{31088209-2196-428F-9B56-4C098430E4B7}" type="pres">
      <dgm:prSet presAssocID="{43EDF100-29E1-4201-A393-9A72A82DBCD5}" presName="composite" presStyleCnt="0"/>
      <dgm:spPr/>
    </dgm:pt>
    <dgm:pt modelId="{BDDE55E8-0145-42F9-ADE3-EC1166ACC7D4}" type="pres">
      <dgm:prSet presAssocID="{43EDF100-29E1-4201-A393-9A72A82DBCD5}" presName="parentText" presStyleLbl="alignNode1" presStyleIdx="1" presStyleCnt="3">
        <dgm:presLayoutVars>
          <dgm:chMax val="1"/>
          <dgm:bulletEnabled val="1"/>
        </dgm:presLayoutVars>
      </dgm:prSet>
      <dgm:spPr/>
      <dgm:t>
        <a:bodyPr/>
        <a:lstStyle/>
        <a:p>
          <a:endParaRPr lang="en-GB"/>
        </a:p>
      </dgm:t>
    </dgm:pt>
    <dgm:pt modelId="{4D9EA192-4335-4588-A9CB-04F4CEF79283}" type="pres">
      <dgm:prSet presAssocID="{43EDF100-29E1-4201-A393-9A72A82DBCD5}" presName="descendantText" presStyleLbl="alignAcc1" presStyleIdx="1" presStyleCnt="3">
        <dgm:presLayoutVars>
          <dgm:bulletEnabled val="1"/>
        </dgm:presLayoutVars>
      </dgm:prSet>
      <dgm:spPr/>
      <dgm:t>
        <a:bodyPr/>
        <a:lstStyle/>
        <a:p>
          <a:endParaRPr lang="en-GB"/>
        </a:p>
      </dgm:t>
    </dgm:pt>
    <dgm:pt modelId="{584108AD-E0B2-47D2-B805-34B47EABF088}" type="pres">
      <dgm:prSet presAssocID="{03FA5419-EFD6-42BD-9410-D5F81F82667D}" presName="sp" presStyleCnt="0"/>
      <dgm:spPr/>
    </dgm:pt>
    <dgm:pt modelId="{183957E9-0606-4FC7-8B99-38E43A882270}" type="pres">
      <dgm:prSet presAssocID="{03CA17E8-90A7-445C-AC3C-87530D708E8B}" presName="composite" presStyleCnt="0"/>
      <dgm:spPr/>
    </dgm:pt>
    <dgm:pt modelId="{6BC383BD-3FEA-48C0-9C77-D02552946C8F}" type="pres">
      <dgm:prSet presAssocID="{03CA17E8-90A7-445C-AC3C-87530D708E8B}" presName="parentText" presStyleLbl="alignNode1" presStyleIdx="2" presStyleCnt="3">
        <dgm:presLayoutVars>
          <dgm:chMax val="1"/>
          <dgm:bulletEnabled val="1"/>
        </dgm:presLayoutVars>
      </dgm:prSet>
      <dgm:spPr/>
      <dgm:t>
        <a:bodyPr/>
        <a:lstStyle/>
        <a:p>
          <a:endParaRPr lang="en-GB"/>
        </a:p>
      </dgm:t>
    </dgm:pt>
    <dgm:pt modelId="{71A94D1B-A9EC-4DDF-ADA2-0B330FE735A2}" type="pres">
      <dgm:prSet presAssocID="{03CA17E8-90A7-445C-AC3C-87530D708E8B}" presName="descendantText" presStyleLbl="alignAcc1" presStyleIdx="2" presStyleCnt="3">
        <dgm:presLayoutVars>
          <dgm:bulletEnabled val="1"/>
        </dgm:presLayoutVars>
      </dgm:prSet>
      <dgm:spPr/>
      <dgm:t>
        <a:bodyPr/>
        <a:lstStyle/>
        <a:p>
          <a:endParaRPr lang="en-GB"/>
        </a:p>
      </dgm:t>
    </dgm:pt>
  </dgm:ptLst>
  <dgm:cxnLst>
    <dgm:cxn modelId="{8F48FB70-8FD5-47E2-8360-4D2D8F0AB742}" type="presOf" srcId="{03CA17E8-90A7-445C-AC3C-87530D708E8B}" destId="{6BC383BD-3FEA-48C0-9C77-D02552946C8F}" srcOrd="0" destOrd="0" presId="urn:microsoft.com/office/officeart/2005/8/layout/chevron2"/>
    <dgm:cxn modelId="{D32BCFA8-B048-4704-946A-37819174911F}" type="presOf" srcId="{3C751ECB-09DE-4693-BC03-3225FB07B1B5}" destId="{4D9EA192-4335-4588-A9CB-04F4CEF79283}" srcOrd="0" destOrd="1" presId="urn:microsoft.com/office/officeart/2005/8/layout/chevron2"/>
    <dgm:cxn modelId="{6A50FD86-2860-4554-824F-B22638BD8356}" srcId="{B68C92BF-CEF1-4A92-A5A6-9639677E99C1}" destId="{841B9B37-86BD-46F7-BED5-22C752BDBA21}" srcOrd="1" destOrd="0" parTransId="{E99EAB21-8DB9-4086-8BF8-18EBEAA1475B}" sibTransId="{19409784-38DF-4B35-A415-B849887F0E5E}"/>
    <dgm:cxn modelId="{64C071AF-2ECD-4E17-8BB0-29C4A2C655B9}" srcId="{A141DD92-1317-4A3B-B479-0832BDB00173}" destId="{43EDF100-29E1-4201-A393-9A72A82DBCD5}" srcOrd="1" destOrd="0" parTransId="{4A2A40E6-0B85-4FF0-B69C-87D0F7526B09}" sibTransId="{03FA5419-EFD6-42BD-9410-D5F81F82667D}"/>
    <dgm:cxn modelId="{1990B170-2C8F-408A-8929-0518261BDE1A}" srcId="{43EDF100-29E1-4201-A393-9A72A82DBCD5}" destId="{FF58AA81-24FE-4D97-9443-EBE9E4A8D133}" srcOrd="2" destOrd="0" parTransId="{F45CCE0D-403F-441D-A483-ECF6C5CA06E0}" sibTransId="{533DB16E-E0A0-4D7E-92D9-B61DDC1F4D22}"/>
    <dgm:cxn modelId="{8450316D-3960-40E4-BA6C-B3F58B193F2A}" srcId="{43EDF100-29E1-4201-A393-9A72A82DBCD5}" destId="{3C751ECB-09DE-4693-BC03-3225FB07B1B5}" srcOrd="1" destOrd="0" parTransId="{A697CBD9-24A2-4B2B-B632-6DD8BD977B1D}" sibTransId="{9923D9D5-EC79-4B49-9417-23DDC28141E4}"/>
    <dgm:cxn modelId="{5F474D7A-DC76-4448-9A6F-29DB2569B950}" srcId="{B68C92BF-CEF1-4A92-A5A6-9639677E99C1}" destId="{C4A83732-1C99-4B92-9810-15845FABD1FF}" srcOrd="0" destOrd="0" parTransId="{B00A6736-0F3A-495D-A07B-73C1BE3EAEFD}" sibTransId="{92ACA91A-73C4-42B4-8EC8-409B07FED551}"/>
    <dgm:cxn modelId="{AAA45699-55BB-4B2B-B957-98CDC954538D}" type="presOf" srcId="{25674FEC-B0BD-418F-A13C-FC0D043E3B90}" destId="{71A94D1B-A9EC-4DDF-ADA2-0B330FE735A2}" srcOrd="0" destOrd="0" presId="urn:microsoft.com/office/officeart/2005/8/layout/chevron2"/>
    <dgm:cxn modelId="{38FF6823-0419-478A-A022-0E0C53D5CB07}" srcId="{A141DD92-1317-4A3B-B479-0832BDB00173}" destId="{B68C92BF-CEF1-4A92-A5A6-9639677E99C1}" srcOrd="0" destOrd="0" parTransId="{06DFCE81-717A-4567-9B04-41ACBA298C32}" sibTransId="{61F7A903-594E-44A4-98A6-E31B4E172A30}"/>
    <dgm:cxn modelId="{F05AD368-B2B4-44D5-A833-5EA460305214}" srcId="{03CA17E8-90A7-445C-AC3C-87530D708E8B}" destId="{F1B47DD5-4AD6-4F3C-94C7-B035E45FE32F}" srcOrd="1" destOrd="0" parTransId="{8A2A35A8-61DF-4B85-A269-58230631B64F}" sibTransId="{1B29CB58-E666-456D-8A36-9DF6524B041E}"/>
    <dgm:cxn modelId="{1564D42A-5ABF-41D9-829E-C01D5C38F34A}" type="presOf" srcId="{FF58AA81-24FE-4D97-9443-EBE9E4A8D133}" destId="{4D9EA192-4335-4588-A9CB-04F4CEF79283}" srcOrd="0" destOrd="2" presId="urn:microsoft.com/office/officeart/2005/8/layout/chevron2"/>
    <dgm:cxn modelId="{587E18E3-AE72-4BE6-B618-8360C0BC1EB5}" srcId="{43EDF100-29E1-4201-A393-9A72A82DBCD5}" destId="{CF495C60-5DA2-48C2-BF4A-EA586AD70949}" srcOrd="0" destOrd="0" parTransId="{EC64F470-2179-4AF8-85D8-4D6A0C4345AD}" sibTransId="{E838F9D3-68B3-4B6B-B8A0-ECD4F9E4076E}"/>
    <dgm:cxn modelId="{28348713-D61F-47C2-A520-FDD9D9395D14}" type="presOf" srcId="{43EDF100-29E1-4201-A393-9A72A82DBCD5}" destId="{BDDE55E8-0145-42F9-ADE3-EC1166ACC7D4}" srcOrd="0" destOrd="0" presId="urn:microsoft.com/office/officeart/2005/8/layout/chevron2"/>
    <dgm:cxn modelId="{64D475D2-A926-4071-9927-7AC1C5CBD0AA}" type="presOf" srcId="{841B9B37-86BD-46F7-BED5-22C752BDBA21}" destId="{46FD3818-0F9B-4C59-A23F-46FCDD976D5B}" srcOrd="0" destOrd="1" presId="urn:microsoft.com/office/officeart/2005/8/layout/chevron2"/>
    <dgm:cxn modelId="{56989234-82BF-44ED-94AF-C1CC1344C7AA}" srcId="{03CA17E8-90A7-445C-AC3C-87530D708E8B}" destId="{25674FEC-B0BD-418F-A13C-FC0D043E3B90}" srcOrd="0" destOrd="0" parTransId="{3D9ACAC3-8C12-4E0C-92C6-6525C864BE22}" sibTransId="{4B23AF50-958C-4CEE-9A26-A7C6099FF851}"/>
    <dgm:cxn modelId="{615CE8A8-7025-4954-85CB-2CCE16861159}" type="presOf" srcId="{F1B47DD5-4AD6-4F3C-94C7-B035E45FE32F}" destId="{71A94D1B-A9EC-4DDF-ADA2-0B330FE735A2}" srcOrd="0" destOrd="1" presId="urn:microsoft.com/office/officeart/2005/8/layout/chevron2"/>
    <dgm:cxn modelId="{3407A030-56E5-4C23-BA8B-CA470B12CD93}" type="presOf" srcId="{B68C92BF-CEF1-4A92-A5A6-9639677E99C1}" destId="{AC127F9C-1419-4236-8D8A-14B8282F8457}" srcOrd="0" destOrd="0" presId="urn:microsoft.com/office/officeart/2005/8/layout/chevron2"/>
    <dgm:cxn modelId="{F1325524-F3F6-40F9-9A54-90986C8C5E2D}" type="presOf" srcId="{C4A83732-1C99-4B92-9810-15845FABD1FF}" destId="{46FD3818-0F9B-4C59-A23F-46FCDD976D5B}" srcOrd="0" destOrd="0" presId="urn:microsoft.com/office/officeart/2005/8/layout/chevron2"/>
    <dgm:cxn modelId="{BB1B5A0B-D2D7-4E7F-8272-C03ECB1E4BFA}" srcId="{A141DD92-1317-4A3B-B479-0832BDB00173}" destId="{03CA17E8-90A7-445C-AC3C-87530D708E8B}" srcOrd="2" destOrd="0" parTransId="{A59A0556-DEA8-4E6C-8116-F76BC66C9410}" sibTransId="{055A78A6-C99D-4885-9877-268386AEC965}"/>
    <dgm:cxn modelId="{63305017-7942-445A-85A6-FC938DD3ABB9}" type="presOf" srcId="{A141DD92-1317-4A3B-B479-0832BDB00173}" destId="{CE2105D8-5D29-4E6A-85BF-46B1D7B348A3}" srcOrd="0" destOrd="0" presId="urn:microsoft.com/office/officeart/2005/8/layout/chevron2"/>
    <dgm:cxn modelId="{3F1214FB-2E9E-42AD-A48B-8BD5ADA2F065}" type="presOf" srcId="{CF495C60-5DA2-48C2-BF4A-EA586AD70949}" destId="{4D9EA192-4335-4588-A9CB-04F4CEF79283}" srcOrd="0" destOrd="0" presId="urn:microsoft.com/office/officeart/2005/8/layout/chevron2"/>
    <dgm:cxn modelId="{F9B3E1CE-53C8-41BB-BE58-8788D95DC5C6}" type="presParOf" srcId="{CE2105D8-5D29-4E6A-85BF-46B1D7B348A3}" destId="{524AD2C9-353F-4198-9F38-55E98BBD3C13}" srcOrd="0" destOrd="0" presId="urn:microsoft.com/office/officeart/2005/8/layout/chevron2"/>
    <dgm:cxn modelId="{50D0F4C4-C31F-4239-A2A9-6DB3C60A7C66}" type="presParOf" srcId="{524AD2C9-353F-4198-9F38-55E98BBD3C13}" destId="{AC127F9C-1419-4236-8D8A-14B8282F8457}" srcOrd="0" destOrd="0" presId="urn:microsoft.com/office/officeart/2005/8/layout/chevron2"/>
    <dgm:cxn modelId="{C2CD5C3D-1186-45DC-A9BD-DAED0CC135F4}" type="presParOf" srcId="{524AD2C9-353F-4198-9F38-55E98BBD3C13}" destId="{46FD3818-0F9B-4C59-A23F-46FCDD976D5B}" srcOrd="1" destOrd="0" presId="urn:microsoft.com/office/officeart/2005/8/layout/chevron2"/>
    <dgm:cxn modelId="{3B46A1AB-84B7-4D7D-AFFA-F2387A5A3594}" type="presParOf" srcId="{CE2105D8-5D29-4E6A-85BF-46B1D7B348A3}" destId="{050E1783-8C12-44A6-BD55-8174489F0084}" srcOrd="1" destOrd="0" presId="urn:microsoft.com/office/officeart/2005/8/layout/chevron2"/>
    <dgm:cxn modelId="{30DA169D-DFEE-44A5-AB5D-9A5B83B60324}" type="presParOf" srcId="{CE2105D8-5D29-4E6A-85BF-46B1D7B348A3}" destId="{31088209-2196-428F-9B56-4C098430E4B7}" srcOrd="2" destOrd="0" presId="urn:microsoft.com/office/officeart/2005/8/layout/chevron2"/>
    <dgm:cxn modelId="{2C4FE379-CD23-4D22-A564-14523F3E007C}" type="presParOf" srcId="{31088209-2196-428F-9B56-4C098430E4B7}" destId="{BDDE55E8-0145-42F9-ADE3-EC1166ACC7D4}" srcOrd="0" destOrd="0" presId="urn:microsoft.com/office/officeart/2005/8/layout/chevron2"/>
    <dgm:cxn modelId="{09250D47-26F6-49A4-9E1E-FD4ED6C5B7BE}" type="presParOf" srcId="{31088209-2196-428F-9B56-4C098430E4B7}" destId="{4D9EA192-4335-4588-A9CB-04F4CEF79283}" srcOrd="1" destOrd="0" presId="urn:microsoft.com/office/officeart/2005/8/layout/chevron2"/>
    <dgm:cxn modelId="{7907C8BC-D099-4A8D-826D-BA6BE84E2FF4}" type="presParOf" srcId="{CE2105D8-5D29-4E6A-85BF-46B1D7B348A3}" destId="{584108AD-E0B2-47D2-B805-34B47EABF088}" srcOrd="3" destOrd="0" presId="urn:microsoft.com/office/officeart/2005/8/layout/chevron2"/>
    <dgm:cxn modelId="{47F51DCE-E02E-42A3-A633-27D249FB02DC}" type="presParOf" srcId="{CE2105D8-5D29-4E6A-85BF-46B1D7B348A3}" destId="{183957E9-0606-4FC7-8B99-38E43A882270}" srcOrd="4" destOrd="0" presId="urn:microsoft.com/office/officeart/2005/8/layout/chevron2"/>
    <dgm:cxn modelId="{6FA62EA5-E256-4181-B2A9-24A36C307DF5}" type="presParOf" srcId="{183957E9-0606-4FC7-8B99-38E43A882270}" destId="{6BC383BD-3FEA-48C0-9C77-D02552946C8F}" srcOrd="0" destOrd="0" presId="urn:microsoft.com/office/officeart/2005/8/layout/chevron2"/>
    <dgm:cxn modelId="{926E4ACC-B97B-4B4D-A5C2-9E2F5FF63ECA}" type="presParOf" srcId="{183957E9-0606-4FC7-8B99-38E43A882270}" destId="{71A94D1B-A9EC-4DDF-ADA2-0B330FE735A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F750E-CF71-417F-85B7-2C3730631C6F}" type="datetimeFigureOut">
              <a:rPr lang="en-PH" smtClean="0"/>
              <a:t>7/29/2019</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5FA363-F79D-43EF-99DA-C1DF78E1D83F}" type="slidenum">
              <a:rPr lang="en-PH" smtClean="0"/>
              <a:t>‹#›</a:t>
            </a:fld>
            <a:endParaRPr lang="en-PH"/>
          </a:p>
        </p:txBody>
      </p:sp>
    </p:spTree>
    <p:extLst>
      <p:ext uri="{BB962C8B-B14F-4D97-AF65-F5344CB8AC3E}">
        <p14:creationId xmlns:p14="http://schemas.microsoft.com/office/powerpoint/2010/main" val="1435404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F4169F0-08C9-4A6A-81A0-9C74FA1908AF}" type="slidenum">
              <a:rPr lang="en-US" smtClean="0"/>
              <a:pPr/>
              <a:t>3</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a:t>Link this slide to the 4 categories of intervention and the need to adopt a multi-sectoral approach which needs to be fully coordinated.  Effective coordination will come from a policy that institutionalizes such an approach.</a:t>
            </a:r>
            <a:endParaRPr lang="en-AU"/>
          </a:p>
        </p:txBody>
      </p:sp>
    </p:spTree>
    <p:extLst>
      <p:ext uri="{BB962C8B-B14F-4D97-AF65-F5344CB8AC3E}">
        <p14:creationId xmlns:p14="http://schemas.microsoft.com/office/powerpoint/2010/main" val="2142988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E89B77-D4BD-654A-8EDA-03047F638054}" type="slidenum">
              <a:rPr lang="en-US" smtClean="0"/>
              <a:t>5</a:t>
            </a:fld>
            <a:endParaRPr lang="en-US"/>
          </a:p>
        </p:txBody>
      </p:sp>
    </p:spTree>
    <p:extLst>
      <p:ext uri="{BB962C8B-B14F-4D97-AF65-F5344CB8AC3E}">
        <p14:creationId xmlns:p14="http://schemas.microsoft.com/office/powerpoint/2010/main" val="1578632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FF3C59-B95C-154F-8CB2-1C89E4F459A8}" type="slidenum">
              <a:rPr lang="en-US" sz="1200"/>
              <a:pPr eaLnBrk="1" hangingPunct="1"/>
              <a:t>23</a:t>
            </a:fld>
            <a:endParaRPr lang="en-US" sz="1200"/>
          </a:p>
        </p:txBody>
      </p:sp>
    </p:spTree>
    <p:extLst>
      <p:ext uri="{BB962C8B-B14F-4D97-AF65-F5344CB8AC3E}">
        <p14:creationId xmlns:p14="http://schemas.microsoft.com/office/powerpoint/2010/main" val="2379557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74A03393-BA80-45BD-A2A0-5DEAA126A40B}" type="slidenum">
              <a:rPr lang="en-US" smtClean="0"/>
              <a:pPr/>
              <a:t>27</a:t>
            </a:fld>
            <a:endParaRPr lang="en-US"/>
          </a:p>
        </p:txBody>
      </p:sp>
    </p:spTree>
    <p:extLst>
      <p:ext uri="{BB962C8B-B14F-4D97-AF65-F5344CB8AC3E}">
        <p14:creationId xmlns:p14="http://schemas.microsoft.com/office/powerpoint/2010/main" val="639581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700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797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2025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8737600" y="6245225"/>
            <a:ext cx="2844800" cy="476250"/>
          </a:xfrm>
        </p:spPr>
        <p:txBody>
          <a:bodyPr/>
          <a:lstStyle>
            <a:lvl1pPr>
              <a:defRPr smtClean="0"/>
            </a:lvl1pPr>
          </a:lstStyle>
          <a:p>
            <a:pPr>
              <a:defRPr/>
            </a:pPr>
            <a:fld id="{DF58401F-4AD7-584F-8D61-F0A98A004523}" type="slidenum">
              <a:rPr lang="en-US"/>
              <a:pPr>
                <a:defRPr/>
              </a:pPr>
              <a:t>‹#›</a:t>
            </a:fld>
            <a:endParaRPr lang="en-US"/>
          </a:p>
        </p:txBody>
      </p:sp>
    </p:spTree>
    <p:extLst>
      <p:ext uri="{BB962C8B-B14F-4D97-AF65-F5344CB8AC3E}">
        <p14:creationId xmlns:p14="http://schemas.microsoft.com/office/powerpoint/2010/main" val="3764935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SG"/>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Media Placeholder 3"/>
          <p:cNvSpPr>
            <a:spLocks noGrp="1"/>
          </p:cNvSpPr>
          <p:nvPr>
            <p:ph type="media" sz="half" idx="2"/>
          </p:nvPr>
        </p:nvSpPr>
        <p:spPr>
          <a:xfrm>
            <a:off x="6197600" y="1600201"/>
            <a:ext cx="5384800" cy="4525963"/>
          </a:xfrm>
        </p:spPr>
        <p:txBody>
          <a:bodyPr/>
          <a:lstStyle/>
          <a:p>
            <a:endParaRPr lang="en-SG"/>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BA7E0AC4-4C9E-4F40-AC19-291C4E0FCD77}" type="slidenum">
              <a:rPr lang="en-US"/>
              <a:pPr/>
              <a:t>‹#›</a:t>
            </a:fld>
            <a:endParaRPr lang="en-US"/>
          </a:p>
        </p:txBody>
      </p:sp>
    </p:spTree>
    <p:extLst>
      <p:ext uri="{BB962C8B-B14F-4D97-AF65-F5344CB8AC3E}">
        <p14:creationId xmlns:p14="http://schemas.microsoft.com/office/powerpoint/2010/main" val="1268149832"/>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286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22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759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2947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866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7/29/2019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5559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7/29/2019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03526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4063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7/29/2019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300636"/>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D56AA1-F507-40E7-8E09-C9A309CA8ECE}"/>
              </a:ext>
            </a:extLst>
          </p:cNvPr>
          <p:cNvSpPr>
            <a:spLocks noGrp="1"/>
          </p:cNvSpPr>
          <p:nvPr>
            <p:ph type="ctrTitle"/>
          </p:nvPr>
        </p:nvSpPr>
        <p:spPr/>
        <p:txBody>
          <a:bodyPr>
            <a:normAutofit fontScale="90000"/>
          </a:bodyPr>
          <a:lstStyle/>
          <a:p>
            <a:pPr algn="ctr"/>
            <a:r>
              <a:rPr lang="en-PH" dirty="0"/>
              <a:t/>
            </a:r>
            <a:br>
              <a:rPr lang="en-PH" dirty="0"/>
            </a:br>
            <a:r>
              <a:rPr lang="en-PH" dirty="0"/>
              <a:t/>
            </a:r>
            <a:br>
              <a:rPr lang="en-PH" dirty="0"/>
            </a:br>
            <a:r>
              <a:rPr lang="en-PH" dirty="0"/>
              <a:t/>
            </a:r>
            <a:br>
              <a:rPr lang="en-PH" dirty="0"/>
            </a:br>
            <a:r>
              <a:rPr lang="en-PH" dirty="0"/>
              <a:t/>
            </a:r>
            <a:br>
              <a:rPr lang="en-PH" dirty="0"/>
            </a:br>
            <a:r>
              <a:rPr lang="en-PH" dirty="0"/>
              <a:t/>
            </a:r>
            <a:br>
              <a:rPr lang="en-PH" dirty="0"/>
            </a:br>
            <a:r>
              <a:rPr lang="en-PH" dirty="0"/>
              <a:t/>
            </a:r>
            <a:br>
              <a:rPr lang="en-PH" dirty="0"/>
            </a:br>
            <a:r>
              <a:rPr lang="en-PH" sz="4900" b="1" dirty="0">
                <a:solidFill>
                  <a:srgbClr val="C00000"/>
                </a:solidFill>
                <a:latin typeface="Arial" panose="020B0604020202020204" pitchFamily="34" charset="0"/>
                <a:cs typeface="Arial" panose="020B0604020202020204" pitchFamily="34" charset="0"/>
              </a:rPr>
              <a:t>TRAFFICKING IN WOMEN AND CHILDREN : A GLOBAL HUMAN RIGHTS CRISIS </a:t>
            </a:r>
            <a:r>
              <a:rPr lang="en-PH" b="1" dirty="0">
                <a:solidFill>
                  <a:srgbClr val="C00000"/>
                </a:solidFill>
                <a:latin typeface="Arial" panose="020B0604020202020204" pitchFamily="34" charset="0"/>
                <a:cs typeface="Arial" panose="020B0604020202020204" pitchFamily="34" charset="0"/>
              </a:rPr>
              <a:t/>
            </a:r>
            <a:br>
              <a:rPr lang="en-PH" b="1" dirty="0">
                <a:solidFill>
                  <a:srgbClr val="C00000"/>
                </a:solidFill>
                <a:latin typeface="Arial" panose="020B0604020202020204" pitchFamily="34" charset="0"/>
                <a:cs typeface="Arial" panose="020B0604020202020204" pitchFamily="34" charset="0"/>
              </a:rPr>
            </a:br>
            <a:endParaRPr lang="en-PH" b="1" dirty="0">
              <a:solidFill>
                <a:srgbClr val="C0000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xmlns="" id="{29C7CF35-4797-43BD-966E-3A6438B9D529}"/>
              </a:ext>
            </a:extLst>
          </p:cNvPr>
          <p:cNvSpPr>
            <a:spLocks noGrp="1"/>
          </p:cNvSpPr>
          <p:nvPr>
            <p:ph type="subTitle" idx="1"/>
          </p:nvPr>
        </p:nvSpPr>
        <p:spPr/>
        <p:txBody>
          <a:bodyPr/>
          <a:lstStyle/>
          <a:p>
            <a:r>
              <a:rPr lang="en-PH" b="1" dirty="0">
                <a:latin typeface="Arial" panose="020B0604020202020204" pitchFamily="34" charset="0"/>
                <a:cs typeface="Arial" panose="020B0604020202020204" pitchFamily="34" charset="0"/>
              </a:rPr>
              <a:t>Prof. Aurora </a:t>
            </a:r>
            <a:r>
              <a:rPr lang="en-PH" b="1" dirty="0" err="1">
                <a:latin typeface="Arial" panose="020B0604020202020204" pitchFamily="34" charset="0"/>
                <a:cs typeface="Arial" panose="020B0604020202020204" pitchFamily="34" charset="0"/>
              </a:rPr>
              <a:t>Javate</a:t>
            </a:r>
            <a:r>
              <a:rPr lang="en-PH" b="1" dirty="0">
                <a:latin typeface="Arial" panose="020B0604020202020204" pitchFamily="34" charset="0"/>
                <a:cs typeface="Arial" panose="020B0604020202020204" pitchFamily="34" charset="0"/>
              </a:rPr>
              <a:t> de Dios</a:t>
            </a:r>
          </a:p>
          <a:p>
            <a:r>
              <a:rPr lang="en-PH" b="1" dirty="0">
                <a:latin typeface="Arial" panose="020B0604020202020204" pitchFamily="34" charset="0"/>
                <a:cs typeface="Arial" panose="020B0604020202020204" pitchFamily="34" charset="0"/>
              </a:rPr>
              <a:t>WOMEN AND GENDER INSTITUTE –MIRIAM COLLEGE </a:t>
            </a:r>
          </a:p>
        </p:txBody>
      </p:sp>
    </p:spTree>
    <p:extLst>
      <p:ext uri="{BB962C8B-B14F-4D97-AF65-F5344CB8AC3E}">
        <p14:creationId xmlns:p14="http://schemas.microsoft.com/office/powerpoint/2010/main" val="3514319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1"/>
          <p:cNvSpPr>
            <a:spLocks noGrp="1"/>
          </p:cNvSpPr>
          <p:nvPr>
            <p:ph type="title"/>
          </p:nvPr>
        </p:nvSpPr>
        <p:spPr>
          <a:xfrm>
            <a:off x="2954215" y="274638"/>
            <a:ext cx="7503473" cy="1143000"/>
          </a:xfrm>
        </p:spPr>
        <p:txBody>
          <a:bodyPr>
            <a:noAutofit/>
          </a:bodyPr>
          <a:lstStyle/>
          <a:p>
            <a:pPr marL="452438" indent="-452438"/>
            <a:r>
              <a:rPr lang="en-US" altLang="ko-KR" sz="3600" b="1" dirty="0">
                <a:latin typeface="Arial" panose="020B0604020202020204" pitchFamily="34" charset="0"/>
                <a:cs typeface="Arial" panose="020B0604020202020204" pitchFamily="34" charset="0"/>
              </a:rPr>
              <a:t>TRENDS IN ASEAN REGION</a:t>
            </a:r>
            <a:endParaRPr lang="ko-KR" altLang="en-US" sz="3600" b="1" dirty="0">
              <a:latin typeface="Arial" panose="020B0604020202020204" pitchFamily="34" charset="0"/>
              <a:cs typeface="Arial" panose="020B0604020202020204" pitchFamily="34" charset="0"/>
            </a:endParaRPr>
          </a:p>
        </p:txBody>
      </p:sp>
      <p:sp>
        <p:nvSpPr>
          <p:cNvPr id="3" name="내용 개체 틀 2"/>
          <p:cNvSpPr>
            <a:spLocks noGrp="1"/>
          </p:cNvSpPr>
          <p:nvPr>
            <p:ph idx="1"/>
          </p:nvPr>
        </p:nvSpPr>
        <p:spPr>
          <a:xfrm>
            <a:off x="612648" y="1289304"/>
            <a:ext cx="10741152" cy="5568695"/>
          </a:xfrm>
        </p:spPr>
        <p:txBody>
          <a:bodyPr>
            <a:noAutofit/>
          </a:bodyPr>
          <a:lstStyle/>
          <a:p>
            <a:pPr marL="82296" indent="0">
              <a:buNone/>
            </a:pPr>
            <a:r>
              <a:rPr lang="en-PH" altLang="ko-KR" b="1" dirty="0">
                <a:solidFill>
                  <a:srgbClr val="C80A37"/>
                </a:solidFill>
                <a:latin typeface="Arial" panose="020B0604020202020204" pitchFamily="34" charset="0"/>
                <a:cs typeface="Arial" panose="020B0604020202020204" pitchFamily="34" charset="0"/>
              </a:rPr>
              <a:t>Thailand </a:t>
            </a:r>
            <a:r>
              <a:rPr lang="en-PH" altLang="ko-KR" b="1" dirty="0">
                <a:latin typeface="Arial" panose="020B0604020202020204" pitchFamily="34" charset="0"/>
                <a:cs typeface="Arial" panose="020B0604020202020204" pitchFamily="34" charset="0"/>
              </a:rPr>
              <a:t>– hub for sex trafficking of women and children coming from Burma, Cambodia and  Laos catering to locals and   foreign tourists.  Tourism is worth $ 11 billion  in Thailand Men in turn are trafficked  for cheap labor in commercial fishing, low end garment  manufacturing and begging;</a:t>
            </a:r>
          </a:p>
          <a:p>
            <a:pPr marL="82296" indent="0">
              <a:buNone/>
            </a:pPr>
            <a:endParaRPr lang="en-PH" altLang="ko-KR" b="1" dirty="0">
              <a:latin typeface="Arial" panose="020B0604020202020204" pitchFamily="34" charset="0"/>
              <a:cs typeface="Arial" panose="020B0604020202020204" pitchFamily="34" charset="0"/>
            </a:endParaRPr>
          </a:p>
          <a:p>
            <a:pPr marL="82296" indent="0">
              <a:buNone/>
            </a:pPr>
            <a:r>
              <a:rPr lang="en-PH" altLang="ko-KR" b="1" dirty="0">
                <a:solidFill>
                  <a:srgbClr val="FF0000"/>
                </a:solidFill>
                <a:latin typeface="Arial" panose="020B0604020202020204" pitchFamily="34" charset="0"/>
                <a:cs typeface="Arial" panose="020B0604020202020204" pitchFamily="34" charset="0"/>
              </a:rPr>
              <a:t>Cambodia</a:t>
            </a:r>
            <a:r>
              <a:rPr lang="en-PH" altLang="ko-KR" b="1" dirty="0">
                <a:latin typeface="Arial" panose="020B0604020202020204" pitchFamily="34" charset="0"/>
                <a:cs typeface="Arial" panose="020B0604020202020204" pitchFamily="34" charset="0"/>
              </a:rPr>
              <a:t> -because of the massive inroads of peacekeepers in the 80s, Cambodia became a center for sexual exploitation of women and children and was one time known as the haven of pedophiles with the highest incidence of HIV AIDS in the region;</a:t>
            </a:r>
          </a:p>
          <a:p>
            <a:pPr marL="82296" indent="0">
              <a:buNone/>
            </a:pPr>
            <a:endParaRPr lang="en-PH" altLang="ko-KR" b="1" dirty="0">
              <a:latin typeface="Arial" panose="020B0604020202020204" pitchFamily="34" charset="0"/>
              <a:cs typeface="Arial" panose="020B0604020202020204" pitchFamily="34" charset="0"/>
            </a:endParaRPr>
          </a:p>
          <a:p>
            <a:pPr marL="82296" indent="0">
              <a:buNone/>
            </a:pPr>
            <a:r>
              <a:rPr lang="en-PH" altLang="ko-KR" b="1" dirty="0">
                <a:solidFill>
                  <a:srgbClr val="FF00FF"/>
                </a:solidFill>
                <a:latin typeface="Arial" panose="020B0604020202020204" pitchFamily="34" charset="0"/>
                <a:cs typeface="Arial" panose="020B0604020202020204" pitchFamily="34" charset="0"/>
              </a:rPr>
              <a:t>Philippines  </a:t>
            </a:r>
            <a:r>
              <a:rPr lang="en-PH" altLang="ko-KR" b="1" dirty="0">
                <a:latin typeface="Arial" panose="020B0604020202020204" pitchFamily="34" charset="0"/>
                <a:cs typeface="Arial" panose="020B0604020202020204" pitchFamily="34" charset="0"/>
              </a:rPr>
              <a:t>prosecuted  over 100 traffickers (internal and international over the last 7 years. There is trafficking internally in  major cities as well as in many countries like Malaysia , Singapore, </a:t>
            </a:r>
            <a:r>
              <a:rPr lang="en-PH" altLang="ko-KR" b="1" dirty="0" err="1">
                <a:latin typeface="Arial" panose="020B0604020202020204" pitchFamily="34" charset="0"/>
                <a:cs typeface="Arial" panose="020B0604020202020204" pitchFamily="34" charset="0"/>
              </a:rPr>
              <a:t>Hongkong</a:t>
            </a:r>
            <a:r>
              <a:rPr lang="en-PH" altLang="ko-KR" b="1" dirty="0">
                <a:latin typeface="Arial" panose="020B0604020202020204" pitchFamily="34" charset="0"/>
                <a:cs typeface="Arial" panose="020B0604020202020204" pitchFamily="34" charset="0"/>
              </a:rPr>
              <a:t> ,  Japan , Korea for  sexual exploitation . Cyber pornography rings proliferate in the provinces</a:t>
            </a:r>
          </a:p>
        </p:txBody>
      </p:sp>
    </p:spTree>
    <p:extLst>
      <p:ext uri="{BB962C8B-B14F-4D97-AF65-F5344CB8AC3E}">
        <p14:creationId xmlns:p14="http://schemas.microsoft.com/office/powerpoint/2010/main" val="296807054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286603"/>
            <a:ext cx="10139680" cy="596535"/>
          </a:xfrm>
          <a:solidFill>
            <a:schemeClr val="accent2">
              <a:lumMod val="20000"/>
              <a:lumOff val="80000"/>
            </a:schemeClr>
          </a:solidFill>
        </p:spPr>
        <p:txBody>
          <a:bodyPr>
            <a:normAutofit fontScale="90000"/>
          </a:bodyPr>
          <a:lstStyle/>
          <a:p>
            <a:r>
              <a:rPr lang="en-PH" dirty="0">
                <a:latin typeface="Arial" panose="020B0604020202020204" pitchFamily="34" charset="0"/>
                <a:cs typeface="Arial" panose="020B0604020202020204" pitchFamily="34" charset="0"/>
              </a:rPr>
              <a:t> The Root Causes of Trafficking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806994"/>
              </p:ext>
            </p:extLst>
          </p:nvPr>
        </p:nvGraphicFramePr>
        <p:xfrm>
          <a:off x="695569" y="1148862"/>
          <a:ext cx="10178440" cy="4704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637002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667194"/>
          </a:xfrm>
          <a:solidFill>
            <a:srgbClr val="FFFF00"/>
          </a:solidFill>
        </p:spPr>
        <p:txBody>
          <a:bodyPr>
            <a:normAutofit/>
          </a:bodyPr>
          <a:lstStyle/>
          <a:p>
            <a:pPr algn="ctr"/>
            <a:r>
              <a:rPr lang="en-PH" sz="3600" dirty="0">
                <a:latin typeface="Arial" panose="020B0604020202020204" pitchFamily="34" charset="0"/>
                <a:cs typeface="Arial" panose="020B0604020202020204" pitchFamily="34" charset="0"/>
              </a:rPr>
              <a:t>Understanding Demand as a Driver of Sex Trafficking </a:t>
            </a:r>
          </a:p>
        </p:txBody>
      </p:sp>
      <p:sp>
        <p:nvSpPr>
          <p:cNvPr id="5" name="Text Placeholder 4"/>
          <p:cNvSpPr>
            <a:spLocks noGrp="1"/>
          </p:cNvSpPr>
          <p:nvPr>
            <p:ph type="body" sz="half" idx="1"/>
          </p:nvPr>
        </p:nvSpPr>
        <p:spPr>
          <a:xfrm>
            <a:off x="539496" y="1106425"/>
            <a:ext cx="5321808" cy="3570511"/>
          </a:xfrm>
          <a:solidFill>
            <a:schemeClr val="accent6">
              <a:lumMod val="20000"/>
              <a:lumOff val="80000"/>
            </a:schemeClr>
          </a:solidFill>
        </p:spPr>
        <p:txBody>
          <a:bodyPr>
            <a:normAutofit lnSpcReduction="10000"/>
          </a:bodyPr>
          <a:lstStyle/>
          <a:p>
            <a:r>
              <a:rPr lang="en-PH" altLang="ko-KR" sz="2400" b="1" i="1" dirty="0">
                <a:solidFill>
                  <a:srgbClr val="7030A0"/>
                </a:solidFill>
                <a:latin typeface="Arial" panose="020B0604020202020204" pitchFamily="34" charset="0"/>
                <a:cs typeface="Arial" panose="020B0604020202020204" pitchFamily="34" charset="0"/>
              </a:rPr>
              <a:t>Sex trafficking  would not exist  without the demand for  commercial sex flourishing around the  world…… Where prostitution is tolerated , there is greater demand  for human trafficking victims and nearly always  an increase in the number  of women and girls trafficked into commercial sex.” </a:t>
            </a:r>
            <a:r>
              <a:rPr lang="en-PH" altLang="ko-KR" sz="1800" b="1" i="1" dirty="0">
                <a:solidFill>
                  <a:srgbClr val="C00000"/>
                </a:solidFill>
                <a:latin typeface="Arial" panose="020B0604020202020204" pitchFamily="34" charset="0"/>
                <a:cs typeface="Arial" panose="020B0604020202020204" pitchFamily="34" charset="0"/>
              </a:rPr>
              <a:t>Trafficking in Persons Report, 2007. Washington: State Department</a:t>
            </a:r>
            <a:r>
              <a:rPr lang="en-PH" altLang="ko-KR" sz="2400" i="1" dirty="0">
                <a:solidFill>
                  <a:srgbClr val="7030A0"/>
                </a:solidFill>
                <a:latin typeface="Arial" panose="020B0604020202020204" pitchFamily="34" charset="0"/>
                <a:cs typeface="Arial" panose="020B0604020202020204" pitchFamily="34" charset="0"/>
              </a:rPr>
              <a:t>;</a:t>
            </a:r>
          </a:p>
          <a:p>
            <a:endParaRPr lang="en-PH" sz="2400" dirty="0"/>
          </a:p>
        </p:txBody>
      </p:sp>
      <p:sp>
        <p:nvSpPr>
          <p:cNvPr id="6" name="Content Placeholder 5"/>
          <p:cNvSpPr>
            <a:spLocks noGrp="1"/>
          </p:cNvSpPr>
          <p:nvPr>
            <p:ph sz="quarter" idx="2"/>
          </p:nvPr>
        </p:nvSpPr>
        <p:spPr>
          <a:xfrm>
            <a:off x="6492240" y="1106425"/>
            <a:ext cx="5090160" cy="3447287"/>
          </a:xfrm>
          <a:solidFill>
            <a:schemeClr val="bg2"/>
          </a:solidFill>
        </p:spPr>
        <p:txBody>
          <a:bodyPr>
            <a:normAutofit/>
          </a:bodyPr>
          <a:lstStyle/>
          <a:p>
            <a:r>
              <a:rPr lang="en-PH" sz="2400" b="1" dirty="0">
                <a:solidFill>
                  <a:srgbClr val="0070C0"/>
                </a:solidFill>
                <a:latin typeface="Arial" panose="020B0604020202020204" pitchFamily="34" charset="0"/>
                <a:cs typeface="Arial" panose="020B0604020202020204" pitchFamily="34" charset="0"/>
              </a:rPr>
              <a:t>Who Constitutes  the Demand ?</a:t>
            </a:r>
          </a:p>
          <a:p>
            <a:pPr marL="0" indent="0">
              <a:buNone/>
            </a:pPr>
            <a:endParaRPr lang="en-US" altLang="ko-KR" sz="2400" b="1" dirty="0">
              <a:solidFill>
                <a:srgbClr val="000099"/>
              </a:solidFill>
              <a:latin typeface="Arial" panose="020B0604020202020204" pitchFamily="34" charset="0"/>
              <a:cs typeface="Arial" panose="020B0604020202020204" pitchFamily="34" charset="0"/>
            </a:endParaRPr>
          </a:p>
          <a:p>
            <a:pPr marL="0" indent="0">
              <a:buNone/>
            </a:pPr>
            <a:r>
              <a:rPr lang="en-US" altLang="ko-KR" sz="2400" b="1" i="1" dirty="0">
                <a:solidFill>
                  <a:srgbClr val="000099"/>
                </a:solidFill>
                <a:latin typeface="Arial" panose="020B0604020202020204" pitchFamily="34" charset="0"/>
                <a:cs typeface="Arial" panose="020B0604020202020204" pitchFamily="34" charset="0"/>
              </a:rPr>
              <a:t>Businessmen; professionals; </a:t>
            </a:r>
            <a:r>
              <a:rPr lang="en-US" altLang="ko-KR" sz="2400" b="1" i="1" dirty="0">
                <a:solidFill>
                  <a:srgbClr val="D00ED5"/>
                </a:solidFill>
                <a:latin typeface="Arial" panose="020B0604020202020204" pitchFamily="34" charset="0"/>
                <a:cs typeface="Arial" panose="020B0604020202020204" pitchFamily="34" charset="0"/>
              </a:rPr>
              <a:t>transport workers</a:t>
            </a:r>
            <a:r>
              <a:rPr lang="en-US" altLang="ko-KR" sz="2400" b="1" i="1" dirty="0">
                <a:solidFill>
                  <a:srgbClr val="000099"/>
                </a:solidFill>
                <a:latin typeface="Arial" panose="020B0604020202020204" pitchFamily="34" charset="0"/>
                <a:cs typeface="Arial" panose="020B0604020202020204" pitchFamily="34" charset="0"/>
              </a:rPr>
              <a:t>; </a:t>
            </a:r>
            <a:r>
              <a:rPr lang="en-US" altLang="ko-KR" sz="2400" b="1" i="1" dirty="0">
                <a:solidFill>
                  <a:srgbClr val="FF0000"/>
                </a:solidFill>
                <a:latin typeface="Arial" panose="020B0604020202020204" pitchFamily="34" charset="0"/>
                <a:cs typeface="Arial" panose="020B0604020202020204" pitchFamily="34" charset="0"/>
              </a:rPr>
              <a:t>seafarers; </a:t>
            </a:r>
            <a:r>
              <a:rPr lang="en-US" altLang="ko-KR" sz="2400" b="1" i="1" dirty="0">
                <a:solidFill>
                  <a:srgbClr val="00B0F0"/>
                </a:solidFill>
                <a:latin typeface="Arial" panose="020B0604020202020204" pitchFamily="34" charset="0"/>
                <a:cs typeface="Arial" panose="020B0604020202020204" pitchFamily="34" charset="0"/>
              </a:rPr>
              <a:t>military  and peace keeping forces; </a:t>
            </a:r>
            <a:r>
              <a:rPr lang="en-US" altLang="ko-KR" sz="2400" b="1" i="1" dirty="0">
                <a:solidFill>
                  <a:srgbClr val="FF0000"/>
                </a:solidFill>
                <a:latin typeface="Arial" panose="020B0604020202020204" pitchFamily="34" charset="0"/>
                <a:cs typeface="Arial" panose="020B0604020202020204" pitchFamily="34" charset="0"/>
              </a:rPr>
              <a:t>transient  and migrant workers; </a:t>
            </a:r>
            <a:r>
              <a:rPr lang="en-US" altLang="ko-KR" sz="2400" b="1" i="1" dirty="0">
                <a:solidFill>
                  <a:schemeClr val="accent2"/>
                </a:solidFill>
                <a:latin typeface="Arial" panose="020B0604020202020204" pitchFamily="34" charset="0"/>
                <a:cs typeface="Arial" panose="020B0604020202020204" pitchFamily="34" charset="0"/>
              </a:rPr>
              <a:t>young men </a:t>
            </a:r>
            <a:r>
              <a:rPr lang="en-US" altLang="ko-KR" sz="2400" b="1" i="1" dirty="0">
                <a:solidFill>
                  <a:srgbClr val="000099"/>
                </a:solidFill>
                <a:latin typeface="Arial" panose="020B0604020202020204" pitchFamily="34" charset="0"/>
                <a:cs typeface="Arial" panose="020B0604020202020204" pitchFamily="34" charset="0"/>
              </a:rPr>
              <a:t>; ordinary men -both married and single- create the market for sex</a:t>
            </a:r>
          </a:p>
          <a:p>
            <a:pPr marL="0" indent="0">
              <a:buNone/>
            </a:pPr>
            <a:endParaRPr lang="en-US" altLang="ko-KR" sz="2400" b="1" dirty="0">
              <a:solidFill>
                <a:srgbClr val="000099"/>
              </a:solidFill>
              <a:latin typeface="Arial" panose="020B0604020202020204" pitchFamily="34" charset="0"/>
              <a:cs typeface="Arial" panose="020B0604020202020204" pitchFamily="34" charset="0"/>
            </a:endParaRPr>
          </a:p>
        </p:txBody>
      </p:sp>
      <p:sp>
        <p:nvSpPr>
          <p:cNvPr id="7" name="Content Placeholder 6"/>
          <p:cNvSpPr>
            <a:spLocks noGrp="1"/>
          </p:cNvSpPr>
          <p:nvPr>
            <p:ph sz="quarter" idx="3"/>
          </p:nvPr>
        </p:nvSpPr>
        <p:spPr>
          <a:xfrm>
            <a:off x="438912" y="4800600"/>
            <a:ext cx="10936224" cy="1325564"/>
          </a:xfrm>
        </p:spPr>
        <p:txBody>
          <a:bodyPr>
            <a:normAutofit/>
          </a:bodyPr>
          <a:lstStyle/>
          <a:p>
            <a:r>
              <a:rPr lang="en-US" b="1" i="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The economic reality is that human trafficking is driven by profits. If nobody paid for sex, sex trafficking would not exist”</a:t>
            </a:r>
            <a:endParaRPr lang="en-PH" sz="2400" b="1" dirty="0">
              <a:solidFill>
                <a:srgbClr val="0070C0"/>
              </a:solidFill>
              <a:latin typeface="Arial" panose="020B0604020202020204" pitchFamily="34" charset="0"/>
              <a:cs typeface="Arial" panose="020B0604020202020204" pitchFamily="34" charset="0"/>
            </a:endParaRPr>
          </a:p>
          <a:p>
            <a:pPr lvl="0"/>
            <a:r>
              <a:rPr lang="en-US" sz="2400" b="1" dirty="0">
                <a:solidFill>
                  <a:srgbClr val="FF0000"/>
                </a:solidFill>
              </a:rPr>
              <a:t>B</a:t>
            </a:r>
            <a:r>
              <a:rPr lang="en-US" sz="2400" b="1" dirty="0">
                <a:solidFill>
                  <a:srgbClr val="FF0000"/>
                </a:solidFill>
                <a:latin typeface="Arial" panose="020B0604020202020204" pitchFamily="34" charset="0"/>
                <a:cs typeface="Arial" panose="020B0604020202020204" pitchFamily="34" charset="0"/>
              </a:rPr>
              <a:t>uyers  provide the economic incentive for international sex trafficking</a:t>
            </a:r>
            <a:endParaRPr lang="en-PH" sz="2400" b="1"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274320" y="3694176"/>
            <a:ext cx="10954512" cy="2308324"/>
          </a:xfrm>
          <a:prstGeom prst="rect">
            <a:avLst/>
          </a:prstGeom>
        </p:spPr>
        <p:txBody>
          <a:bodyPr wrap="square">
            <a:spAutoFit/>
          </a:bodyPr>
          <a:lstStyle/>
          <a:p>
            <a:endParaRPr lang="en-PH" b="1" dirty="0">
              <a:solidFill>
                <a:srgbClr val="0070C0"/>
              </a:solidFill>
              <a:latin typeface="Arial" panose="020B0604020202020204" pitchFamily="34" charset="0"/>
              <a:cs typeface="Arial" panose="020B0604020202020204" pitchFamily="34" charset="0"/>
            </a:endParaRPr>
          </a:p>
          <a:p>
            <a:endParaRPr lang="en-PH" b="1" dirty="0">
              <a:solidFill>
                <a:srgbClr val="0070C0"/>
              </a:solidFill>
              <a:latin typeface="Arial" panose="020B0604020202020204" pitchFamily="34" charset="0"/>
              <a:cs typeface="Arial" panose="020B0604020202020204" pitchFamily="34" charset="0"/>
            </a:endParaRPr>
          </a:p>
          <a:p>
            <a:endParaRPr lang="en-PH" b="1" dirty="0">
              <a:solidFill>
                <a:srgbClr val="0070C0"/>
              </a:solidFill>
              <a:latin typeface="Arial" panose="020B0604020202020204" pitchFamily="34" charset="0"/>
              <a:cs typeface="Arial" panose="020B0604020202020204" pitchFamily="34" charset="0"/>
            </a:endParaRPr>
          </a:p>
          <a:p>
            <a:endParaRPr lang="en-PH" b="1" dirty="0">
              <a:solidFill>
                <a:srgbClr val="0070C0"/>
              </a:solidFill>
              <a:latin typeface="Arial" panose="020B0604020202020204" pitchFamily="34" charset="0"/>
              <a:cs typeface="Arial" panose="020B0604020202020204" pitchFamily="34" charset="0"/>
            </a:endParaRPr>
          </a:p>
          <a:p>
            <a:endParaRPr lang="en-PH" b="1" dirty="0">
              <a:solidFill>
                <a:srgbClr val="0070C0"/>
              </a:solidFill>
              <a:latin typeface="Arial" panose="020B0604020202020204" pitchFamily="34" charset="0"/>
              <a:cs typeface="Arial" panose="020B0604020202020204" pitchFamily="34" charset="0"/>
            </a:endParaRPr>
          </a:p>
          <a:p>
            <a:endParaRPr lang="en-PH" b="1" dirty="0">
              <a:solidFill>
                <a:srgbClr val="0070C0"/>
              </a:solidFill>
              <a:latin typeface="Arial" panose="020B0604020202020204" pitchFamily="34" charset="0"/>
              <a:cs typeface="Arial" panose="020B0604020202020204" pitchFamily="34" charset="0"/>
            </a:endParaRPr>
          </a:p>
          <a:p>
            <a:endParaRPr lang="en-PH" b="1" dirty="0">
              <a:solidFill>
                <a:srgbClr val="0070C0"/>
              </a:solidFill>
              <a:latin typeface="Arial" panose="020B0604020202020204" pitchFamily="34" charset="0"/>
              <a:cs typeface="Arial" panose="020B0604020202020204" pitchFamily="34" charset="0"/>
            </a:endParaRPr>
          </a:p>
          <a:p>
            <a:endParaRPr lang="en-PH"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1867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4467F8E3-FEF9-40CE-B2A9-9FB06E0F79EF}" type="slidenum">
              <a:rPr lang="en-US" altLang="en-US" sz="1200">
                <a:latin typeface="Arial Black" panose="020B0A04020102020204" pitchFamily="34" charset="0"/>
              </a:rPr>
              <a:pPr>
                <a:spcBef>
                  <a:spcPct val="0"/>
                </a:spcBef>
                <a:buClrTx/>
                <a:buSzTx/>
                <a:buFontTx/>
                <a:buNone/>
              </a:pPr>
              <a:t>13</a:t>
            </a:fld>
            <a:endParaRPr lang="en-US" altLang="en-US" sz="1200">
              <a:latin typeface="Arial Black" panose="020B0A04020102020204" pitchFamily="34" charset="0"/>
            </a:endParaRPr>
          </a:p>
        </p:txBody>
      </p:sp>
      <p:pic>
        <p:nvPicPr>
          <p:cNvPr id="72707" name="Picture 4" descr="image pr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79550"/>
            <a:ext cx="8077200"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ctangle 5"/>
          <p:cNvSpPr>
            <a:spLocks noGrp="1" noChangeArrowheads="1"/>
          </p:cNvSpPr>
          <p:nvPr>
            <p:ph type="title"/>
          </p:nvPr>
        </p:nvSpPr>
        <p:spPr>
          <a:xfrm>
            <a:off x="1975104" y="152400"/>
            <a:ext cx="8083296" cy="899160"/>
          </a:xfrm>
        </p:spPr>
        <p:txBody>
          <a:bodyPr/>
          <a:lstStyle/>
          <a:p>
            <a:pPr algn="ctr" eaLnBrk="1" hangingPunct="1"/>
            <a:r>
              <a:rPr lang="en-US" altLang="en-US" sz="2800" b="1" dirty="0">
                <a:solidFill>
                  <a:schemeClr val="tx1"/>
                </a:solidFill>
                <a:latin typeface="Arial" panose="020B0604020202020204" pitchFamily="34" charset="0"/>
                <a:cs typeface="Arial" panose="020B0604020202020204" pitchFamily="34" charset="0"/>
              </a:rPr>
              <a:t>Trafficked women  and girls are</a:t>
            </a:r>
            <a:r>
              <a:rPr lang="en-US" altLang="en-US" sz="3200" dirty="0">
                <a:solidFill>
                  <a:schemeClr val="tx1"/>
                </a:solidFill>
                <a:latin typeface="Arial" panose="020B0604020202020204" pitchFamily="34" charset="0"/>
                <a:cs typeface="Arial" panose="020B0604020202020204" pitchFamily="34" charset="0"/>
              </a:rPr>
              <a:t> </a:t>
            </a:r>
            <a:r>
              <a:rPr lang="en-US" altLang="en-US" sz="2800" b="1" dirty="0">
                <a:solidFill>
                  <a:schemeClr val="tx1"/>
                </a:solidFill>
                <a:latin typeface="Arial" panose="020B0604020202020204" pitchFamily="34" charset="0"/>
                <a:cs typeface="Arial" panose="020B0604020202020204" pitchFamily="34" charset="0"/>
              </a:rPr>
              <a:t>in demand in military bases in Korea</a:t>
            </a:r>
          </a:p>
        </p:txBody>
      </p:sp>
    </p:spTree>
    <p:extLst>
      <p:ext uri="{BB962C8B-B14F-4D97-AF65-F5344CB8AC3E}">
        <p14:creationId xmlns:p14="http://schemas.microsoft.com/office/powerpoint/2010/main" val="343576562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A37A88EE-DC14-4C1B-9F46-A4C3F438458D}" type="slidenum">
              <a:rPr lang="en-US" altLang="en-US" sz="1200">
                <a:latin typeface="Arial Black" panose="020B0A04020102020204" pitchFamily="34" charset="0"/>
              </a:rPr>
              <a:pPr>
                <a:spcBef>
                  <a:spcPct val="0"/>
                </a:spcBef>
                <a:buClrTx/>
                <a:buSzTx/>
                <a:buFontTx/>
                <a:buNone/>
              </a:pPr>
              <a:t>14</a:t>
            </a:fld>
            <a:endParaRPr lang="en-US" altLang="en-US" sz="1200">
              <a:latin typeface="Arial Black" panose="020B0A04020102020204" pitchFamily="34" charset="0"/>
            </a:endParaRPr>
          </a:p>
        </p:txBody>
      </p:sp>
      <p:sp>
        <p:nvSpPr>
          <p:cNvPr id="71683" name="Rectangle 2"/>
          <p:cNvSpPr>
            <a:spLocks noGrp="1" noChangeArrowheads="1"/>
          </p:cNvSpPr>
          <p:nvPr>
            <p:ph type="title"/>
          </p:nvPr>
        </p:nvSpPr>
        <p:spPr>
          <a:solidFill>
            <a:schemeClr val="accent1"/>
          </a:solidFill>
        </p:spPr>
        <p:txBody>
          <a:bodyPr/>
          <a:lstStyle/>
          <a:p>
            <a:pPr eaLnBrk="1" hangingPunct="1"/>
            <a:r>
              <a:rPr lang="en-US" altLang="en-US" sz="4000" b="1" dirty="0">
                <a:latin typeface="Arial" panose="020B0604020202020204" pitchFamily="34" charset="0"/>
                <a:cs typeface="Arial" panose="020B0604020202020204" pitchFamily="34" charset="0"/>
              </a:rPr>
              <a:t> </a:t>
            </a:r>
            <a:r>
              <a:rPr lang="en-US" altLang="en-US" sz="3200" b="1" dirty="0">
                <a:solidFill>
                  <a:schemeClr val="tx1"/>
                </a:solidFill>
                <a:latin typeface="Arial" panose="020B0604020202020204" pitchFamily="34" charset="0"/>
                <a:cs typeface="Arial" panose="020B0604020202020204" pitchFamily="34" charset="0"/>
              </a:rPr>
              <a:t>A typical destination of trafficked women: Bars for male entertainment in Bangkok</a:t>
            </a:r>
          </a:p>
        </p:txBody>
      </p:sp>
      <p:pic>
        <p:nvPicPr>
          <p:cNvPr id="71684" name="Picture 4" descr="picture women in b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057400"/>
            <a:ext cx="57404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004790"/>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273908" y="274638"/>
            <a:ext cx="9183780" cy="658050"/>
          </a:xfrm>
        </p:spPr>
        <p:txBody>
          <a:bodyPr>
            <a:noAutofit/>
          </a:bodyPr>
          <a:lstStyle/>
          <a:p>
            <a:pPr algn="ctr"/>
            <a:r>
              <a:rPr lang="en-US" altLang="ko-KR" sz="3600" b="1" dirty="0">
                <a:latin typeface="Arial" panose="020B0604020202020204" pitchFamily="34" charset="0"/>
                <a:cs typeface="Arial" panose="020B0604020202020204" pitchFamily="34" charset="0"/>
              </a:rPr>
              <a:t>Sex Tourism-</a:t>
            </a:r>
            <a:endParaRPr lang="ko-KR" altLang="en-US" sz="3600" b="1" dirty="0">
              <a:latin typeface="Arial" panose="020B0604020202020204" pitchFamily="34" charset="0"/>
              <a:cs typeface="Arial" panose="020B0604020202020204" pitchFamily="34" charset="0"/>
            </a:endParaRPr>
          </a:p>
        </p:txBody>
      </p:sp>
      <p:pic>
        <p:nvPicPr>
          <p:cNvPr id="4" name="Picture 4" descr="4155afab2abb7ee0ae825e8c89a477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056" y="1923288"/>
            <a:ext cx="4724400" cy="366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직사각형 5"/>
          <p:cNvSpPr/>
          <p:nvPr/>
        </p:nvSpPr>
        <p:spPr>
          <a:xfrm>
            <a:off x="7543800" y="1752600"/>
            <a:ext cx="4215384" cy="3816429"/>
          </a:xfrm>
          <a:prstGeom prst="rect">
            <a:avLst/>
          </a:prstGeom>
          <a:solidFill>
            <a:schemeClr val="accent1">
              <a:lumMod val="20000"/>
              <a:lumOff val="80000"/>
            </a:schemeClr>
          </a:solidFill>
        </p:spPr>
        <p:txBody>
          <a:bodyPr wrap="square">
            <a:spAutoFit/>
          </a:bodyPr>
          <a:lstStyle/>
          <a:p>
            <a:r>
              <a:rPr lang="en-US" altLang="ko-KR" sz="2200" b="1" dirty="0">
                <a:latin typeface="Arial" pitchFamily="34" charset="0"/>
                <a:cs typeface="Arial" pitchFamily="34" charset="0"/>
              </a:rPr>
              <a:t>The reverse of sex trafficking and part of the trafficking chain-- sex tourism increases demand.</a:t>
            </a:r>
          </a:p>
          <a:p>
            <a:endParaRPr lang="en-US" altLang="ko-KR" sz="2200" b="1" dirty="0">
              <a:latin typeface="Arial" pitchFamily="34" charset="0"/>
              <a:cs typeface="Arial" pitchFamily="34" charset="0"/>
            </a:endParaRPr>
          </a:p>
          <a:p>
            <a:r>
              <a:rPr lang="en-US" altLang="ko-KR" sz="2200" b="1" dirty="0">
                <a:latin typeface="Arial" pitchFamily="34" charset="0"/>
                <a:cs typeface="Arial" pitchFamily="34" charset="0"/>
              </a:rPr>
              <a:t>Sex tourists including soldiers, businessmen  and young men travel to developing countries, primarily in the global South and East. </a:t>
            </a:r>
          </a:p>
        </p:txBody>
      </p:sp>
    </p:spTree>
    <p:extLst>
      <p:ext uri="{BB962C8B-B14F-4D97-AF65-F5344CB8AC3E}">
        <p14:creationId xmlns:p14="http://schemas.microsoft.com/office/powerpoint/2010/main" val="2835652358"/>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94359"/>
            <a:ext cx="3200400" cy="969265"/>
          </a:xfrm>
        </p:spPr>
        <p:txBody>
          <a:bodyPr>
            <a:normAutofit fontScale="90000"/>
          </a:bodyPr>
          <a:lstStyle/>
          <a:p>
            <a:pPr algn="ctr"/>
            <a:r>
              <a:rPr lang="en-PH" b="1" dirty="0">
                <a:latin typeface="Arial" panose="020B0604020202020204" pitchFamily="34" charset="0"/>
                <a:cs typeface="Arial" panose="020B0604020202020204" pitchFamily="34" charset="0"/>
              </a:rPr>
              <a:t>The Business of Sex </a:t>
            </a:r>
          </a:p>
        </p:txBody>
      </p:sp>
      <p:sp>
        <p:nvSpPr>
          <p:cNvPr id="3" name="Content Placeholder 2"/>
          <p:cNvSpPr>
            <a:spLocks noGrp="1"/>
          </p:cNvSpPr>
          <p:nvPr>
            <p:ph idx="1"/>
          </p:nvPr>
        </p:nvSpPr>
        <p:spPr>
          <a:xfrm>
            <a:off x="4654296" y="310896"/>
            <a:ext cx="6638544" cy="6473952"/>
          </a:xfrm>
        </p:spPr>
        <p:txBody>
          <a:bodyPr>
            <a:normAutofit fontScale="25000" lnSpcReduction="20000"/>
          </a:bodyPr>
          <a:lstStyle/>
          <a:p>
            <a:pPr marL="0" indent="0">
              <a:buNone/>
            </a:pPr>
            <a:r>
              <a:rPr lang="en-PH" sz="9600" b="1" dirty="0">
                <a:solidFill>
                  <a:srgbClr val="D00ED5"/>
                </a:solidFill>
                <a:latin typeface="Arial" panose="020B0604020202020204" pitchFamily="34" charset="0"/>
                <a:cs typeface="Arial" panose="020B0604020202020204" pitchFamily="34" charset="0"/>
              </a:rPr>
              <a:t>Every Second:</a:t>
            </a:r>
          </a:p>
          <a:p>
            <a:pPr lvl="0"/>
            <a:r>
              <a:rPr lang="en-PH" sz="9600" dirty="0">
                <a:latin typeface="Arial" panose="020B0604020202020204" pitchFamily="34" charset="0"/>
                <a:cs typeface="Arial" panose="020B0604020202020204" pitchFamily="34" charset="0"/>
              </a:rPr>
              <a:t>28,258 users are watching pornography on the internet.</a:t>
            </a:r>
          </a:p>
          <a:p>
            <a:pPr lvl="0"/>
            <a:r>
              <a:rPr lang="en-PH" sz="9600" dirty="0">
                <a:latin typeface="Arial" panose="020B0604020202020204" pitchFamily="34" charset="0"/>
                <a:cs typeface="Arial" panose="020B0604020202020204" pitchFamily="34" charset="0"/>
              </a:rPr>
              <a:t>$3,075.64 is being spent on pornography on the internet.</a:t>
            </a:r>
          </a:p>
          <a:p>
            <a:pPr lvl="0"/>
            <a:r>
              <a:rPr lang="en-PH" sz="9600" dirty="0">
                <a:latin typeface="Arial" panose="020B0604020202020204" pitchFamily="34" charset="0"/>
                <a:cs typeface="Arial" panose="020B0604020202020204" pitchFamily="34" charset="0"/>
              </a:rPr>
              <a:t>372 people are typing the word "adult" into a search engine.</a:t>
            </a:r>
          </a:p>
          <a:p>
            <a:pPr marL="0" indent="0">
              <a:buNone/>
            </a:pPr>
            <a:r>
              <a:rPr lang="en-PH" sz="9600" dirty="0">
                <a:solidFill>
                  <a:srgbClr val="D00ED5"/>
                </a:solidFill>
                <a:latin typeface="Arial" panose="020B0604020202020204" pitchFamily="34" charset="0"/>
                <a:cs typeface="Arial" panose="020B0604020202020204" pitchFamily="34" charset="0"/>
              </a:rPr>
              <a:t>Every Day:</a:t>
            </a:r>
          </a:p>
          <a:p>
            <a:pPr lvl="0"/>
            <a:r>
              <a:rPr lang="en-PH" sz="9600" dirty="0">
                <a:latin typeface="Arial" panose="020B0604020202020204" pitchFamily="34" charset="0"/>
                <a:cs typeface="Arial" panose="020B0604020202020204" pitchFamily="34" charset="0"/>
              </a:rPr>
              <a:t>37 pornographic videos are created in the United States.</a:t>
            </a:r>
          </a:p>
          <a:p>
            <a:pPr lvl="0"/>
            <a:r>
              <a:rPr lang="en-PH" sz="9600" dirty="0">
                <a:latin typeface="Arial" panose="020B0604020202020204" pitchFamily="34" charset="0"/>
                <a:cs typeface="Arial" panose="020B0604020202020204" pitchFamily="34" charset="0"/>
              </a:rPr>
              <a:t>2.5 billion emails containing porn are sent or received.</a:t>
            </a:r>
          </a:p>
          <a:p>
            <a:pPr lvl="0"/>
            <a:r>
              <a:rPr lang="en-PH" sz="9600" dirty="0">
                <a:latin typeface="Arial" panose="020B0604020202020204" pitchFamily="34" charset="0"/>
                <a:cs typeface="Arial" panose="020B0604020202020204" pitchFamily="34" charset="0"/>
              </a:rPr>
              <a:t>68 million search queries related to pornography- 25% of total searches- are generated. </a:t>
            </a:r>
          </a:p>
          <a:p>
            <a:pPr lvl="0"/>
            <a:r>
              <a:rPr lang="en-PH" sz="9600" dirty="0">
                <a:latin typeface="Arial" panose="020B0604020202020204" pitchFamily="34" charset="0"/>
                <a:cs typeface="Arial" panose="020B0604020202020204" pitchFamily="34" charset="0"/>
              </a:rPr>
              <a:t>116,000 queries related to child pornography are received</a:t>
            </a:r>
            <a:r>
              <a:rPr lang="en-PH" sz="7400" dirty="0">
                <a:latin typeface="Arial" panose="020B0604020202020204" pitchFamily="34" charset="0"/>
                <a:cs typeface="Arial" panose="020B0604020202020204" pitchFamily="34" charset="0"/>
              </a:rPr>
              <a:t>.</a:t>
            </a:r>
          </a:p>
          <a:p>
            <a:pPr lvl="0"/>
            <a:endParaRPr lang="en-PH" sz="7400" dirty="0">
              <a:latin typeface="Arial" panose="020B0604020202020204" pitchFamily="34" charset="0"/>
              <a:cs typeface="Arial" panose="020B0604020202020204" pitchFamily="34" charset="0"/>
            </a:endParaRPr>
          </a:p>
          <a:p>
            <a:endParaRPr lang="en-PH" sz="7400" dirty="0"/>
          </a:p>
        </p:txBody>
      </p:sp>
      <p:sp>
        <p:nvSpPr>
          <p:cNvPr id="6" name="Text Placeholder 5"/>
          <p:cNvSpPr>
            <a:spLocks noGrp="1"/>
          </p:cNvSpPr>
          <p:nvPr>
            <p:ph type="body" sz="half" idx="2"/>
          </p:nvPr>
        </p:nvSpPr>
        <p:spPr>
          <a:xfrm>
            <a:off x="457200" y="1627632"/>
            <a:ext cx="3200400" cy="4677572"/>
          </a:xfrm>
        </p:spPr>
        <p:txBody>
          <a:bodyPr>
            <a:noAutofit/>
          </a:bodyPr>
          <a:lstStyle/>
          <a:p>
            <a:r>
              <a:rPr lang="en-US" sz="2000" dirty="0">
                <a:solidFill>
                  <a:srgbClr val="FFFF00"/>
                </a:solidFill>
                <a:latin typeface="Arial" panose="020B0604020202020204" pitchFamily="34" charset="0"/>
                <a:cs typeface="Arial" panose="020B0604020202020204" pitchFamily="34" charset="0"/>
              </a:rPr>
              <a:t>The porn industry’s net worth is about $97 billion. </a:t>
            </a:r>
          </a:p>
          <a:p>
            <a:r>
              <a:rPr lang="en-US" sz="2000" dirty="0">
                <a:solidFill>
                  <a:srgbClr val="FFFF00"/>
                </a:solidFill>
                <a:latin typeface="Arial" panose="020B0604020202020204" pitchFamily="34" charset="0"/>
                <a:cs typeface="Arial" panose="020B0604020202020204" pitchFamily="34" charset="0"/>
              </a:rPr>
              <a:t>13,000 films and close to $15 billion in profit. The porn industry makes more money than Major League Baseball, The NFL and The NBA combined.</a:t>
            </a:r>
          </a:p>
          <a:p>
            <a:r>
              <a:rPr lang="en-US" sz="2000" dirty="0">
                <a:solidFill>
                  <a:srgbClr val="FFFF00"/>
                </a:solidFill>
                <a:latin typeface="Arial" panose="020B0604020202020204" pitchFamily="34" charset="0"/>
                <a:cs typeface="Arial" panose="020B0604020202020204" pitchFamily="34" charset="0"/>
              </a:rPr>
              <a:t>Porn Sites get more visitors each month than Netflix, Amazon and Twitter combined. In fact, </a:t>
            </a:r>
            <a:r>
              <a:rPr lang="en-US" sz="2000" dirty="0" err="1">
                <a:solidFill>
                  <a:srgbClr val="FFFF00"/>
                </a:solidFill>
                <a:latin typeface="Arial" panose="020B0604020202020204" pitchFamily="34" charset="0"/>
                <a:cs typeface="Arial" panose="020B0604020202020204" pitchFamily="34" charset="0"/>
              </a:rPr>
              <a:t>XVideo</a:t>
            </a:r>
            <a:r>
              <a:rPr lang="en-US" sz="2000" dirty="0">
                <a:solidFill>
                  <a:srgbClr val="FFFF00"/>
                </a:solidFill>
                <a:latin typeface="Arial" panose="020B0604020202020204" pitchFamily="34" charset="0"/>
                <a:cs typeface="Arial" panose="020B0604020202020204" pitchFamily="34" charset="0"/>
              </a:rPr>
              <a:t>, on its own, is bigger than Dropbox, CNN and New York Times combined</a:t>
            </a:r>
          </a:p>
          <a:p>
            <a:endParaRPr lang="en-PH" sz="2000" dirty="0">
              <a:solidFill>
                <a:srgbClr val="002060"/>
              </a:solidFill>
            </a:endParaRPr>
          </a:p>
        </p:txBody>
      </p:sp>
    </p:spTree>
    <p:extLst>
      <p:ext uri="{BB962C8B-B14F-4D97-AF65-F5344CB8AC3E}">
        <p14:creationId xmlns:p14="http://schemas.microsoft.com/office/powerpoint/2010/main" val="18820651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6F19181F-C113-45BD-BF3E-C54E456A639B}" type="slidenum">
              <a:rPr lang="en-US" altLang="en-US" sz="1200">
                <a:latin typeface="Arial Black" panose="020B0A04020102020204" pitchFamily="34" charset="0"/>
              </a:rPr>
              <a:pPr>
                <a:spcBef>
                  <a:spcPct val="0"/>
                </a:spcBef>
                <a:buClrTx/>
                <a:buSzTx/>
                <a:buFontTx/>
                <a:buNone/>
              </a:pPr>
              <a:t>17</a:t>
            </a:fld>
            <a:endParaRPr lang="en-US" altLang="en-US" sz="1200">
              <a:latin typeface="Arial Black" panose="020B0A04020102020204" pitchFamily="34" charset="0"/>
            </a:endParaRPr>
          </a:p>
        </p:txBody>
      </p:sp>
      <p:sp>
        <p:nvSpPr>
          <p:cNvPr id="75778" name="Rectangle 2"/>
          <p:cNvSpPr>
            <a:spLocks noChangeArrowheads="1"/>
          </p:cNvSpPr>
          <p:nvPr/>
        </p:nvSpPr>
        <p:spPr bwMode="auto">
          <a:xfrm>
            <a:off x="28829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AU" altLang="en-US" sz="4400" i="1"/>
          </a:p>
        </p:txBody>
      </p:sp>
      <p:sp>
        <p:nvSpPr>
          <p:cNvPr id="75779" name="Rectangle 3"/>
          <p:cNvSpPr>
            <a:spLocks noChangeArrowheads="1"/>
          </p:cNvSpPr>
          <p:nvPr/>
        </p:nvSpPr>
        <p:spPr bwMode="auto">
          <a:xfrm>
            <a:off x="1905000" y="304800"/>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3400" i="1" dirty="0"/>
              <a:t>  </a:t>
            </a:r>
            <a:r>
              <a:rPr lang="en-US" altLang="en-US" sz="3400" b="1" dirty="0">
                <a:solidFill>
                  <a:srgbClr val="FF0000"/>
                </a:solidFill>
              </a:rPr>
              <a:t>Sexual Trafficking Through Cyberspace</a:t>
            </a:r>
            <a:endParaRPr lang="en-US" altLang="en-US" sz="4400" b="1" dirty="0">
              <a:solidFill>
                <a:srgbClr val="FF0000"/>
              </a:solidFill>
            </a:endParaRPr>
          </a:p>
        </p:txBody>
      </p:sp>
      <p:sp>
        <p:nvSpPr>
          <p:cNvPr id="75780" name="Text Box 4"/>
          <p:cNvSpPr txBox="1">
            <a:spLocks noChangeArrowheads="1"/>
          </p:cNvSpPr>
          <p:nvPr/>
        </p:nvSpPr>
        <p:spPr bwMode="auto">
          <a:xfrm>
            <a:off x="1905000" y="1066801"/>
            <a:ext cx="2895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b="1"/>
              <a:t>Type of Illegal Activity Seller/Supply (Uploaded Here)</a:t>
            </a:r>
            <a:endParaRPr lang="en-US" altLang="en-US" sz="2400"/>
          </a:p>
        </p:txBody>
      </p:sp>
      <p:sp>
        <p:nvSpPr>
          <p:cNvPr id="75781" name="Text Box 5"/>
          <p:cNvSpPr txBox="1">
            <a:spLocks noChangeArrowheads="1"/>
          </p:cNvSpPr>
          <p:nvPr/>
        </p:nvSpPr>
        <p:spPr bwMode="auto">
          <a:xfrm>
            <a:off x="1905000" y="2209800"/>
            <a:ext cx="2209800" cy="646331"/>
          </a:xfrm>
          <a:prstGeom prst="rect">
            <a:avLst/>
          </a:prstGeom>
          <a:solidFill>
            <a:srgbClr val="FFFF99"/>
          </a:solidFill>
          <a:ln w="12700">
            <a:solidFill>
              <a:srgbClr val="3366FF"/>
            </a:solidFill>
            <a:miter lim="800000"/>
            <a:headEnd type="none" w="sm" len="sm"/>
            <a:tailEnd type="none" w="sm" len="sm"/>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en-US" altLang="en-US" sz="1800" dirty="0">
                <a:solidFill>
                  <a:srgbClr val="800080"/>
                </a:solidFill>
              </a:rPr>
              <a:t>Sex Trafficking (Private Chat Lines)</a:t>
            </a:r>
            <a:endParaRPr lang="en-US" altLang="en-US" sz="2000" dirty="0">
              <a:solidFill>
                <a:srgbClr val="800080"/>
              </a:solidFill>
            </a:endParaRPr>
          </a:p>
        </p:txBody>
      </p:sp>
      <p:sp>
        <p:nvSpPr>
          <p:cNvPr id="75782" name="Text Box 6"/>
          <p:cNvSpPr txBox="1">
            <a:spLocks noChangeArrowheads="1"/>
          </p:cNvSpPr>
          <p:nvPr/>
        </p:nvSpPr>
        <p:spPr bwMode="auto">
          <a:xfrm>
            <a:off x="1905000" y="3276600"/>
            <a:ext cx="2209800" cy="923330"/>
          </a:xfrm>
          <a:prstGeom prst="rect">
            <a:avLst/>
          </a:prstGeom>
          <a:solidFill>
            <a:schemeClr val="accent2">
              <a:lumMod val="20000"/>
              <a:lumOff val="80000"/>
            </a:schemeClr>
          </a:solidFill>
          <a:ln w="12700">
            <a:solidFill>
              <a:srgbClr val="3366FF"/>
            </a:solidFill>
            <a:miter lim="800000"/>
            <a:headEnd type="none" w="sm" len="sm"/>
            <a:tailEnd type="none" w="sm" len="sm"/>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en-US" altLang="en-US" sz="1800" dirty="0">
                <a:solidFill>
                  <a:srgbClr val="800080"/>
                </a:solidFill>
              </a:rPr>
              <a:t>Child Pornography &amp; Violent Pornography</a:t>
            </a:r>
          </a:p>
        </p:txBody>
      </p:sp>
      <p:sp>
        <p:nvSpPr>
          <p:cNvPr id="75783" name="Text Box 7"/>
          <p:cNvSpPr txBox="1">
            <a:spLocks noChangeArrowheads="1"/>
          </p:cNvSpPr>
          <p:nvPr/>
        </p:nvSpPr>
        <p:spPr bwMode="auto">
          <a:xfrm>
            <a:off x="1905000" y="4419600"/>
            <a:ext cx="2209800" cy="923330"/>
          </a:xfrm>
          <a:prstGeom prst="rect">
            <a:avLst/>
          </a:prstGeom>
          <a:solidFill>
            <a:srgbClr val="CCFF99"/>
          </a:solidFill>
          <a:ln w="12700">
            <a:solidFill>
              <a:srgbClr val="CCFF99"/>
            </a:solidFill>
            <a:miter lim="800000"/>
            <a:headEnd type="none" w="sm" len="sm"/>
            <a:tailEnd type="none" w="sm" len="sm"/>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en-US" altLang="en-US" sz="1800" dirty="0">
                <a:solidFill>
                  <a:srgbClr val="800080"/>
                </a:solidFill>
              </a:rPr>
              <a:t>Child and Woman Stalking –sexting; internet </a:t>
            </a:r>
          </a:p>
        </p:txBody>
      </p:sp>
      <p:sp>
        <p:nvSpPr>
          <p:cNvPr id="75784" name="Text Box 8"/>
          <p:cNvSpPr txBox="1">
            <a:spLocks noChangeArrowheads="1"/>
          </p:cNvSpPr>
          <p:nvPr/>
        </p:nvSpPr>
        <p:spPr bwMode="auto">
          <a:xfrm>
            <a:off x="1905000" y="5334000"/>
            <a:ext cx="2209800" cy="369332"/>
          </a:xfrm>
          <a:prstGeom prst="rect">
            <a:avLst/>
          </a:prstGeom>
          <a:solidFill>
            <a:srgbClr val="33CCFF"/>
          </a:solidFill>
          <a:ln w="12700">
            <a:solidFill>
              <a:srgbClr val="3366FF"/>
            </a:solidFill>
            <a:miter lim="800000"/>
            <a:headEnd type="none" w="sm" len="sm"/>
            <a:tailEnd type="none" w="sm" len="sm"/>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en-US" altLang="en-US" sz="1800" dirty="0">
                <a:solidFill>
                  <a:srgbClr val="800080"/>
                </a:solidFill>
              </a:rPr>
              <a:t>Adult Pornography</a:t>
            </a:r>
          </a:p>
        </p:txBody>
      </p:sp>
      <p:sp>
        <p:nvSpPr>
          <p:cNvPr id="75785" name="Oval 9"/>
          <p:cNvSpPr>
            <a:spLocks noChangeArrowheads="1"/>
          </p:cNvSpPr>
          <p:nvPr/>
        </p:nvSpPr>
        <p:spPr bwMode="auto">
          <a:xfrm>
            <a:off x="5562600" y="2406650"/>
            <a:ext cx="1905000" cy="2590800"/>
          </a:xfrm>
          <a:prstGeom prst="ellipse">
            <a:avLst/>
          </a:prstGeom>
          <a:solidFill>
            <a:srgbClr val="3399FF"/>
          </a:solidFill>
          <a:ln w="9525">
            <a:round/>
            <a:headEnd/>
            <a:tailEnd/>
          </a:ln>
          <a:scene3d>
            <a:camera prst="legacyPerspectiveFront">
              <a:rot lat="1500000" lon="20099994" rev="0"/>
            </a:camera>
            <a:lightRig rig="legacyFlat4" dir="t"/>
          </a:scene3d>
          <a:sp3d extrusionH="887400" prstMaterial="legacyMatte">
            <a:bevelT w="13500" h="13500" prst="angle"/>
            <a:bevelB w="13500" h="13500" prst="angle"/>
            <a:extrusionClr>
              <a:srgbClr val="3399FF"/>
            </a:extrusionClr>
            <a:contourClr>
              <a:srgbClr val="3399FF"/>
            </a:contourClr>
          </a:sp3d>
        </p:spPr>
        <p:txBody>
          <a:bodyPr wrap="none" anchor="ctr">
            <a:flatTx/>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endParaRPr lang="en-AU" altLang="en-US" sz="2400">
              <a:solidFill>
                <a:srgbClr val="0099FF"/>
              </a:solidFill>
            </a:endParaRPr>
          </a:p>
        </p:txBody>
      </p:sp>
      <p:sp>
        <p:nvSpPr>
          <p:cNvPr id="75786" name="Rectangle 10"/>
          <p:cNvSpPr>
            <a:spLocks noChangeArrowheads="1"/>
          </p:cNvSpPr>
          <p:nvPr/>
        </p:nvSpPr>
        <p:spPr bwMode="auto">
          <a:xfrm>
            <a:off x="8534400" y="2971800"/>
            <a:ext cx="1676400" cy="1981200"/>
          </a:xfrm>
          <a:prstGeom prst="rect">
            <a:avLst/>
          </a:prstGeom>
          <a:solidFill>
            <a:schemeClr val="bg2"/>
          </a:solidFill>
          <a:ln w="9525">
            <a:miter lim="800000"/>
            <a:headEnd/>
            <a:tailEnd/>
          </a:ln>
          <a:scene3d>
            <a:camera prst="legacyObliqueTopRight"/>
            <a:lightRig rig="legacyFlat3" dir="t"/>
          </a:scene3d>
          <a:sp3d extrusionH="430200" prstMaterial="legacyPlastic">
            <a:bevelT w="13500" h="13500" prst="angle"/>
            <a:bevelB w="13500" h="13500" prst="angle"/>
            <a:extrusionClr>
              <a:schemeClr val="bg2"/>
            </a:extrusionClr>
            <a:contourClr>
              <a:schemeClr val="bg2"/>
            </a:contourClr>
          </a:sp3d>
        </p:spPr>
        <p:txBody>
          <a:bodyPr wrap="none" anchor="ctr">
            <a:flatTx/>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endParaRPr lang="en-AU" altLang="en-US" sz="2400">
              <a:solidFill>
                <a:srgbClr val="0099FF"/>
              </a:solidFill>
            </a:endParaRPr>
          </a:p>
        </p:txBody>
      </p:sp>
      <p:sp>
        <p:nvSpPr>
          <p:cNvPr id="75787" name="Text Box 11"/>
          <p:cNvSpPr txBox="1">
            <a:spLocks noChangeArrowheads="1"/>
          </p:cNvSpPr>
          <p:nvPr/>
        </p:nvSpPr>
        <p:spPr bwMode="auto">
          <a:xfrm>
            <a:off x="5715000" y="3092450"/>
            <a:ext cx="1600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30000"/>
              </a:spcBef>
              <a:buClrTx/>
              <a:buSzTx/>
              <a:buFontTx/>
              <a:buNone/>
            </a:pPr>
            <a:r>
              <a:rPr lang="en-US" altLang="en-US" sz="1600"/>
              <a:t>Encryptation Remailers</a:t>
            </a:r>
          </a:p>
          <a:p>
            <a:pPr algn="ctr">
              <a:spcBef>
                <a:spcPct val="30000"/>
              </a:spcBef>
              <a:buClrTx/>
              <a:buSzTx/>
              <a:buFontTx/>
              <a:buNone/>
            </a:pPr>
            <a:r>
              <a:rPr lang="en-US" altLang="en-US" sz="1600"/>
              <a:t>(to ensure and maintain secrecy)</a:t>
            </a:r>
          </a:p>
          <a:p>
            <a:pPr algn="ctr">
              <a:spcBef>
                <a:spcPct val="50000"/>
              </a:spcBef>
              <a:buClrTx/>
              <a:buSzTx/>
              <a:buFontTx/>
              <a:buNone/>
            </a:pPr>
            <a:endParaRPr lang="en-US" altLang="en-US" sz="1600"/>
          </a:p>
        </p:txBody>
      </p:sp>
      <p:sp>
        <p:nvSpPr>
          <p:cNvPr id="75788" name="Text Box 12"/>
          <p:cNvSpPr txBox="1">
            <a:spLocks noChangeArrowheads="1"/>
          </p:cNvSpPr>
          <p:nvPr/>
        </p:nvSpPr>
        <p:spPr bwMode="auto">
          <a:xfrm>
            <a:off x="8458200" y="3290889"/>
            <a:ext cx="175260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en-US" altLang="en-US" sz="1800" b="1">
                <a:solidFill>
                  <a:schemeClr val="bg1"/>
                </a:solidFill>
              </a:rPr>
              <a:t>Consumer/ Demand</a:t>
            </a:r>
          </a:p>
          <a:p>
            <a:pPr algn="ctr">
              <a:spcBef>
                <a:spcPct val="50000"/>
              </a:spcBef>
              <a:buClrTx/>
              <a:buSzTx/>
              <a:buFontTx/>
              <a:buNone/>
            </a:pPr>
            <a:r>
              <a:rPr lang="en-US" altLang="en-US" sz="1800" b="1">
                <a:solidFill>
                  <a:schemeClr val="bg1"/>
                </a:solidFill>
              </a:rPr>
              <a:t>(Downloaded Here)</a:t>
            </a:r>
          </a:p>
        </p:txBody>
      </p:sp>
      <p:sp>
        <p:nvSpPr>
          <p:cNvPr id="75789" name="Text Box 13"/>
          <p:cNvSpPr txBox="1">
            <a:spLocks noChangeArrowheads="1"/>
          </p:cNvSpPr>
          <p:nvPr/>
        </p:nvSpPr>
        <p:spPr bwMode="auto">
          <a:xfrm>
            <a:off x="9220200" y="5272089"/>
            <a:ext cx="1143000" cy="1158875"/>
          </a:xfrm>
          <a:prstGeom prst="rect">
            <a:avLst/>
          </a:prstGeom>
          <a:solidFill>
            <a:srgbClr val="66FF33"/>
          </a:solidFill>
          <a:ln w="12700">
            <a:solidFill>
              <a:srgbClr val="3366FF"/>
            </a:solidFill>
            <a:miter lim="800000"/>
            <a:headEnd type="none" w="sm" len="sm"/>
            <a:tailEnd type="none" w="sm" len="sm"/>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endParaRPr lang="en-US" altLang="en-US" sz="1800"/>
          </a:p>
          <a:p>
            <a:pPr algn="ctr">
              <a:spcBef>
                <a:spcPct val="50000"/>
              </a:spcBef>
              <a:buClrTx/>
              <a:buSzTx/>
              <a:buFontTx/>
              <a:buNone/>
            </a:pPr>
            <a:r>
              <a:rPr lang="en-US" altLang="en-US" sz="1600"/>
              <a:t>Homes</a:t>
            </a:r>
            <a:endParaRPr lang="en-US" altLang="en-US" sz="1800"/>
          </a:p>
          <a:p>
            <a:pPr algn="ctr">
              <a:spcBef>
                <a:spcPct val="50000"/>
              </a:spcBef>
              <a:buClrTx/>
              <a:buSzTx/>
              <a:buFontTx/>
              <a:buNone/>
            </a:pPr>
            <a:endParaRPr lang="en-US" altLang="en-US" sz="1800"/>
          </a:p>
        </p:txBody>
      </p:sp>
      <p:sp>
        <p:nvSpPr>
          <p:cNvPr id="75790" name="Text Box 14"/>
          <p:cNvSpPr txBox="1">
            <a:spLocks noChangeArrowheads="1"/>
          </p:cNvSpPr>
          <p:nvPr/>
        </p:nvSpPr>
        <p:spPr bwMode="auto">
          <a:xfrm>
            <a:off x="7796214" y="5272088"/>
            <a:ext cx="1290637" cy="1365250"/>
          </a:xfrm>
          <a:prstGeom prst="rect">
            <a:avLst/>
          </a:prstGeom>
          <a:solidFill>
            <a:schemeClr val="accent5">
              <a:lumMod val="60000"/>
              <a:lumOff val="40000"/>
            </a:schemeClr>
          </a:solidFill>
          <a:ln w="12700">
            <a:solidFill>
              <a:srgbClr val="3366FF"/>
            </a:solidFill>
            <a:miter lim="800000"/>
            <a:headEnd type="none" w="sm" len="sm"/>
            <a:tailEnd type="none" w="sm" len="sm"/>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lnSpc>
                <a:spcPct val="95000"/>
              </a:lnSpc>
              <a:spcBef>
                <a:spcPct val="0"/>
              </a:spcBef>
              <a:buClrTx/>
              <a:buSzTx/>
              <a:buFontTx/>
              <a:buNone/>
            </a:pPr>
            <a:endParaRPr lang="en-US" altLang="en-US" sz="1000" dirty="0">
              <a:solidFill>
                <a:schemeClr val="bg1"/>
              </a:solidFill>
              <a:latin typeface="Arial Narrow" panose="020B0606020202030204" pitchFamily="34" charset="0"/>
            </a:endParaRPr>
          </a:p>
          <a:p>
            <a:pPr algn="ctr">
              <a:lnSpc>
                <a:spcPct val="95000"/>
              </a:lnSpc>
              <a:spcBef>
                <a:spcPct val="0"/>
              </a:spcBef>
              <a:buClrTx/>
              <a:buSzTx/>
              <a:buFontTx/>
              <a:buNone/>
            </a:pPr>
            <a:r>
              <a:rPr lang="en-US" altLang="en-US" sz="1500" dirty="0">
                <a:latin typeface="Arial Narrow" panose="020B0606020202030204" pitchFamily="34" charset="0"/>
              </a:rPr>
              <a:t>Offices, Hotels, Business Establishments</a:t>
            </a:r>
          </a:p>
          <a:p>
            <a:pPr algn="ctr">
              <a:lnSpc>
                <a:spcPct val="95000"/>
              </a:lnSpc>
              <a:spcBef>
                <a:spcPct val="0"/>
              </a:spcBef>
              <a:buClrTx/>
              <a:buSzTx/>
              <a:buFontTx/>
              <a:buNone/>
            </a:pPr>
            <a:r>
              <a:rPr lang="en-US" altLang="en-US" sz="1500" dirty="0">
                <a:latin typeface="Arial Narrow" panose="020B0606020202030204" pitchFamily="34" charset="0"/>
              </a:rPr>
              <a:t>Internet cafes</a:t>
            </a:r>
          </a:p>
          <a:p>
            <a:pPr algn="ctr">
              <a:lnSpc>
                <a:spcPct val="95000"/>
              </a:lnSpc>
              <a:spcBef>
                <a:spcPct val="0"/>
              </a:spcBef>
              <a:buClrTx/>
              <a:buSzTx/>
              <a:buFontTx/>
              <a:buNone/>
            </a:pPr>
            <a:endParaRPr lang="en-US" altLang="en-US" sz="1700" dirty="0"/>
          </a:p>
        </p:txBody>
      </p:sp>
      <p:sp>
        <p:nvSpPr>
          <p:cNvPr id="75791" name="Text Box 15"/>
          <p:cNvSpPr txBox="1">
            <a:spLocks noChangeArrowheads="1"/>
          </p:cNvSpPr>
          <p:nvPr/>
        </p:nvSpPr>
        <p:spPr bwMode="auto">
          <a:xfrm>
            <a:off x="6553200" y="5257801"/>
            <a:ext cx="1143000" cy="1158875"/>
          </a:xfrm>
          <a:prstGeom prst="rect">
            <a:avLst/>
          </a:prstGeom>
          <a:solidFill>
            <a:srgbClr val="FF00FF"/>
          </a:solidFill>
          <a:ln w="12700">
            <a:solidFill>
              <a:srgbClr val="3366FF"/>
            </a:solidFill>
            <a:miter lim="800000"/>
            <a:headEnd type="none" w="sm" len="sm"/>
            <a:tailEnd type="none" w="sm" len="sm"/>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endParaRPr lang="en-US" altLang="en-US" sz="1800">
              <a:solidFill>
                <a:schemeClr val="bg1"/>
              </a:solidFill>
            </a:endParaRPr>
          </a:p>
          <a:p>
            <a:pPr algn="ctr">
              <a:spcBef>
                <a:spcPct val="50000"/>
              </a:spcBef>
              <a:buClrTx/>
              <a:buSzTx/>
              <a:buFontTx/>
              <a:buNone/>
            </a:pPr>
            <a:r>
              <a:rPr lang="en-US" altLang="en-US" sz="1600"/>
              <a:t>Schools</a:t>
            </a:r>
          </a:p>
          <a:p>
            <a:pPr algn="ctr">
              <a:spcBef>
                <a:spcPct val="50000"/>
              </a:spcBef>
              <a:buClrTx/>
              <a:buSzTx/>
              <a:buFontTx/>
              <a:buNone/>
            </a:pPr>
            <a:endParaRPr lang="en-US" altLang="en-US" sz="1800"/>
          </a:p>
        </p:txBody>
      </p:sp>
      <p:sp>
        <p:nvSpPr>
          <p:cNvPr id="75792" name="Text Box 16"/>
          <p:cNvSpPr txBox="1">
            <a:spLocks noChangeArrowheads="1"/>
          </p:cNvSpPr>
          <p:nvPr/>
        </p:nvSpPr>
        <p:spPr bwMode="auto">
          <a:xfrm>
            <a:off x="5257800" y="5272089"/>
            <a:ext cx="1143000" cy="1158875"/>
          </a:xfrm>
          <a:prstGeom prst="rect">
            <a:avLst/>
          </a:prstGeom>
          <a:solidFill>
            <a:srgbClr val="FF9933"/>
          </a:solidFill>
          <a:ln w="12700">
            <a:solidFill>
              <a:srgbClr val="FF9933"/>
            </a:solidFill>
            <a:miter lim="800000"/>
            <a:headEnd type="none" w="sm" len="sm"/>
            <a:tailEnd type="none" w="sm" len="sm"/>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endParaRPr lang="en-US" altLang="en-US" sz="1800">
              <a:solidFill>
                <a:schemeClr val="bg1"/>
              </a:solidFill>
            </a:endParaRPr>
          </a:p>
          <a:p>
            <a:pPr algn="ctr">
              <a:spcBef>
                <a:spcPct val="50000"/>
              </a:spcBef>
              <a:buClrTx/>
              <a:buSzTx/>
              <a:buFontTx/>
              <a:buNone/>
            </a:pPr>
            <a:r>
              <a:rPr lang="en-US" altLang="en-US" sz="1600"/>
              <a:t>Libraries</a:t>
            </a:r>
            <a:endParaRPr lang="en-US" altLang="en-US" sz="1800"/>
          </a:p>
          <a:p>
            <a:pPr algn="ctr">
              <a:spcBef>
                <a:spcPct val="50000"/>
              </a:spcBef>
              <a:buClrTx/>
              <a:buSzTx/>
              <a:buFontTx/>
              <a:buNone/>
            </a:pPr>
            <a:endParaRPr lang="en-US" altLang="en-US" sz="1800"/>
          </a:p>
        </p:txBody>
      </p:sp>
      <p:sp>
        <p:nvSpPr>
          <p:cNvPr id="75793" name="Line 17"/>
          <p:cNvSpPr>
            <a:spLocks noChangeShapeType="1"/>
          </p:cNvSpPr>
          <p:nvPr/>
        </p:nvSpPr>
        <p:spPr bwMode="auto">
          <a:xfrm>
            <a:off x="4114800" y="2667000"/>
            <a:ext cx="1676400" cy="0"/>
          </a:xfrm>
          <a:prstGeom prst="line">
            <a:avLst/>
          </a:prstGeom>
          <a:noFill/>
          <a:ln w="57150">
            <a:solidFill>
              <a:srgbClr val="FF0066"/>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PH"/>
          </a:p>
        </p:txBody>
      </p:sp>
      <p:sp>
        <p:nvSpPr>
          <p:cNvPr id="75794" name="Line 18"/>
          <p:cNvSpPr>
            <a:spLocks noChangeShapeType="1"/>
          </p:cNvSpPr>
          <p:nvPr/>
        </p:nvSpPr>
        <p:spPr bwMode="auto">
          <a:xfrm>
            <a:off x="4114800" y="3733800"/>
            <a:ext cx="1447800" cy="0"/>
          </a:xfrm>
          <a:prstGeom prst="line">
            <a:avLst/>
          </a:prstGeom>
          <a:noFill/>
          <a:ln w="57150">
            <a:solidFill>
              <a:srgbClr val="FF0066"/>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PH"/>
          </a:p>
        </p:txBody>
      </p:sp>
      <p:sp>
        <p:nvSpPr>
          <p:cNvPr id="75795" name="Line 19"/>
          <p:cNvSpPr>
            <a:spLocks noChangeShapeType="1"/>
          </p:cNvSpPr>
          <p:nvPr/>
        </p:nvSpPr>
        <p:spPr bwMode="auto">
          <a:xfrm>
            <a:off x="4114800" y="5715000"/>
            <a:ext cx="1066800" cy="0"/>
          </a:xfrm>
          <a:prstGeom prst="line">
            <a:avLst/>
          </a:prstGeom>
          <a:noFill/>
          <a:ln w="57150">
            <a:solidFill>
              <a:srgbClr val="FF0066"/>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PH"/>
          </a:p>
        </p:txBody>
      </p:sp>
      <p:sp>
        <p:nvSpPr>
          <p:cNvPr id="75796" name="Line 20"/>
          <p:cNvSpPr>
            <a:spLocks noChangeShapeType="1"/>
          </p:cNvSpPr>
          <p:nvPr/>
        </p:nvSpPr>
        <p:spPr bwMode="auto">
          <a:xfrm>
            <a:off x="7162800" y="3733800"/>
            <a:ext cx="1295400" cy="0"/>
          </a:xfrm>
          <a:prstGeom prst="line">
            <a:avLst/>
          </a:prstGeom>
          <a:noFill/>
          <a:ln w="57150">
            <a:solidFill>
              <a:srgbClr val="FF0066"/>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PH"/>
          </a:p>
        </p:txBody>
      </p:sp>
      <p:sp>
        <p:nvSpPr>
          <p:cNvPr id="75797" name="Text Box 21"/>
          <p:cNvSpPr txBox="1">
            <a:spLocks noChangeArrowheads="1"/>
          </p:cNvSpPr>
          <p:nvPr/>
        </p:nvSpPr>
        <p:spPr bwMode="auto">
          <a:xfrm>
            <a:off x="5410200" y="1676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400" b="1"/>
              <a:t>Trafficking</a:t>
            </a:r>
            <a:endParaRPr lang="en-US" altLang="en-US" sz="2400"/>
          </a:p>
        </p:txBody>
      </p:sp>
    </p:spTree>
    <p:extLst>
      <p:ext uri="{BB962C8B-B14F-4D97-AF65-F5344CB8AC3E}">
        <p14:creationId xmlns:p14="http://schemas.microsoft.com/office/powerpoint/2010/main" val="20144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fade">
                                      <p:cBhvr>
                                        <p:cTn id="7" dur="800" decel="100000"/>
                                        <p:tgtEl>
                                          <p:spTgt spid="75779">
                                            <p:txEl>
                                              <p:pRg st="0" end="0"/>
                                            </p:txEl>
                                          </p:spTgt>
                                        </p:tgtEl>
                                      </p:cBhvr>
                                    </p:animEffect>
                                    <p:anim calcmode="lin" valueType="num">
                                      <p:cBhvr>
                                        <p:cTn id="8" dur="800" decel="100000" fill="hold"/>
                                        <p:tgtEl>
                                          <p:spTgt spid="75779">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75779">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75779">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5779">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5779">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75780"/>
                                        </p:tgtEl>
                                        <p:attrNameLst>
                                          <p:attrName>style.visibility</p:attrName>
                                        </p:attrNameLst>
                                      </p:cBhvr>
                                      <p:to>
                                        <p:strVal val="visible"/>
                                      </p:to>
                                    </p:set>
                                    <p:animEffect transition="in" filter="box(out)">
                                      <p:cBhvr>
                                        <p:cTn id="17" dur="500"/>
                                        <p:tgtEl>
                                          <p:spTgt spid="757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75781"/>
                                        </p:tgtEl>
                                        <p:attrNameLst>
                                          <p:attrName>style.visibility</p:attrName>
                                        </p:attrNameLst>
                                      </p:cBhvr>
                                      <p:to>
                                        <p:strVal val="visible"/>
                                      </p:to>
                                    </p:set>
                                    <p:animEffect transition="in" filter="wipe(left)">
                                      <p:cBhvr>
                                        <p:cTn id="22" dur="500"/>
                                        <p:tgtEl>
                                          <p:spTgt spid="75781"/>
                                        </p:tgtEl>
                                      </p:cBhvr>
                                    </p:animEffect>
                                  </p:childTnLst>
                                </p:cTn>
                              </p:par>
                              <p:par>
                                <p:cTn id="23" presetID="22" presetClass="entr" presetSubtype="8" fill="hold" grpId="1" nodeType="withEffect">
                                  <p:stCondLst>
                                    <p:cond delay="0"/>
                                  </p:stCondLst>
                                  <p:childTnLst>
                                    <p:set>
                                      <p:cBhvr>
                                        <p:cTn id="24" dur="1" fill="hold">
                                          <p:stCondLst>
                                            <p:cond delay="0"/>
                                          </p:stCondLst>
                                        </p:cTn>
                                        <p:tgtEl>
                                          <p:spTgt spid="75782"/>
                                        </p:tgtEl>
                                        <p:attrNameLst>
                                          <p:attrName>style.visibility</p:attrName>
                                        </p:attrNameLst>
                                      </p:cBhvr>
                                      <p:to>
                                        <p:strVal val="visible"/>
                                      </p:to>
                                    </p:set>
                                    <p:animEffect transition="in" filter="wipe(left)">
                                      <p:cBhvr>
                                        <p:cTn id="25" dur="500"/>
                                        <p:tgtEl>
                                          <p:spTgt spid="75782"/>
                                        </p:tgtEl>
                                      </p:cBhvr>
                                    </p:animEffect>
                                  </p:childTnLst>
                                </p:cTn>
                              </p:par>
                              <p:par>
                                <p:cTn id="26" presetID="22" presetClass="entr" presetSubtype="8" fill="hold" grpId="1" nodeType="withEffect">
                                  <p:stCondLst>
                                    <p:cond delay="0"/>
                                  </p:stCondLst>
                                  <p:childTnLst>
                                    <p:set>
                                      <p:cBhvr>
                                        <p:cTn id="27" dur="1" fill="hold">
                                          <p:stCondLst>
                                            <p:cond delay="0"/>
                                          </p:stCondLst>
                                        </p:cTn>
                                        <p:tgtEl>
                                          <p:spTgt spid="75783"/>
                                        </p:tgtEl>
                                        <p:attrNameLst>
                                          <p:attrName>style.visibility</p:attrName>
                                        </p:attrNameLst>
                                      </p:cBhvr>
                                      <p:to>
                                        <p:strVal val="visible"/>
                                      </p:to>
                                    </p:set>
                                    <p:animEffect transition="in" filter="wipe(left)">
                                      <p:cBhvr>
                                        <p:cTn id="28" dur="500"/>
                                        <p:tgtEl>
                                          <p:spTgt spid="75783"/>
                                        </p:tgtEl>
                                      </p:cBhvr>
                                    </p:animEffect>
                                  </p:childTnLst>
                                </p:cTn>
                              </p:par>
                              <p:par>
                                <p:cTn id="29" presetID="22" presetClass="entr" presetSubtype="8" fill="hold" grpId="1" nodeType="withEffect">
                                  <p:stCondLst>
                                    <p:cond delay="0"/>
                                  </p:stCondLst>
                                  <p:childTnLst>
                                    <p:set>
                                      <p:cBhvr>
                                        <p:cTn id="30" dur="1" fill="hold">
                                          <p:stCondLst>
                                            <p:cond delay="0"/>
                                          </p:stCondLst>
                                        </p:cTn>
                                        <p:tgtEl>
                                          <p:spTgt spid="75784"/>
                                        </p:tgtEl>
                                        <p:attrNameLst>
                                          <p:attrName>style.visibility</p:attrName>
                                        </p:attrNameLst>
                                      </p:cBhvr>
                                      <p:to>
                                        <p:strVal val="visible"/>
                                      </p:to>
                                    </p:set>
                                    <p:animEffect transition="in" filter="wipe(left)">
                                      <p:cBhvr>
                                        <p:cTn id="31" dur="500"/>
                                        <p:tgtEl>
                                          <p:spTgt spid="7578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75793"/>
                                        </p:tgtEl>
                                        <p:attrNameLst>
                                          <p:attrName>style.visibility</p:attrName>
                                        </p:attrNameLst>
                                      </p:cBhvr>
                                      <p:to>
                                        <p:strVal val="visible"/>
                                      </p:to>
                                    </p:set>
                                    <p:animEffect transition="in" filter="wipe(left)">
                                      <p:cBhvr>
                                        <p:cTn id="36" dur="500"/>
                                        <p:tgtEl>
                                          <p:spTgt spid="75793"/>
                                        </p:tgtEl>
                                      </p:cBhvr>
                                    </p:animEffect>
                                  </p:childTnLst>
                                </p:cTn>
                              </p:par>
                              <p:par>
                                <p:cTn id="37" presetID="22" presetClass="entr" presetSubtype="8" fill="hold" nodeType="withEffect">
                                  <p:stCondLst>
                                    <p:cond delay="0"/>
                                  </p:stCondLst>
                                  <p:childTnLst>
                                    <p:set>
                                      <p:cBhvr>
                                        <p:cTn id="38" dur="1" fill="hold">
                                          <p:stCondLst>
                                            <p:cond delay="0"/>
                                          </p:stCondLst>
                                        </p:cTn>
                                        <p:tgtEl>
                                          <p:spTgt spid="75794"/>
                                        </p:tgtEl>
                                        <p:attrNameLst>
                                          <p:attrName>style.visibility</p:attrName>
                                        </p:attrNameLst>
                                      </p:cBhvr>
                                      <p:to>
                                        <p:strVal val="visible"/>
                                      </p:to>
                                    </p:set>
                                    <p:animEffect transition="in" filter="wipe(left)">
                                      <p:cBhvr>
                                        <p:cTn id="39" dur="500"/>
                                        <p:tgtEl>
                                          <p:spTgt spid="75794"/>
                                        </p:tgtEl>
                                      </p:cBhvr>
                                    </p:animEffect>
                                  </p:childTnLst>
                                </p:cTn>
                              </p:par>
                              <p:par>
                                <p:cTn id="40" presetID="22" presetClass="entr" presetSubtype="8" fill="hold" nodeType="withEffect">
                                  <p:stCondLst>
                                    <p:cond delay="0"/>
                                  </p:stCondLst>
                                  <p:childTnLst>
                                    <p:set>
                                      <p:cBhvr>
                                        <p:cTn id="41" dur="1" fill="hold">
                                          <p:stCondLst>
                                            <p:cond delay="0"/>
                                          </p:stCondLst>
                                        </p:cTn>
                                        <p:tgtEl>
                                          <p:spTgt spid="75795"/>
                                        </p:tgtEl>
                                        <p:attrNameLst>
                                          <p:attrName>style.visibility</p:attrName>
                                        </p:attrNameLst>
                                      </p:cBhvr>
                                      <p:to>
                                        <p:strVal val="visible"/>
                                      </p:to>
                                    </p:set>
                                    <p:animEffect transition="in" filter="wipe(left)">
                                      <p:cBhvr>
                                        <p:cTn id="42" dur="500"/>
                                        <p:tgtEl>
                                          <p:spTgt spid="75795"/>
                                        </p:tgtEl>
                                      </p:cBhvr>
                                    </p:animEffect>
                                  </p:childTnLst>
                                </p:cTn>
                              </p:par>
                              <p:par>
                                <p:cTn id="43" presetID="4" presetClass="entr" presetSubtype="32" fill="hold" nodeType="withEffect">
                                  <p:stCondLst>
                                    <p:cond delay="0"/>
                                  </p:stCondLst>
                                  <p:childTnLst>
                                    <p:set>
                                      <p:cBhvr>
                                        <p:cTn id="44" dur="1" fill="hold">
                                          <p:stCondLst>
                                            <p:cond delay="0"/>
                                          </p:stCondLst>
                                        </p:cTn>
                                        <p:tgtEl>
                                          <p:spTgt spid="75797"/>
                                        </p:tgtEl>
                                        <p:attrNameLst>
                                          <p:attrName>style.visibility</p:attrName>
                                        </p:attrNameLst>
                                      </p:cBhvr>
                                      <p:to>
                                        <p:strVal val="visible"/>
                                      </p:to>
                                    </p:set>
                                    <p:animEffect transition="in" filter="box(out)">
                                      <p:cBhvr>
                                        <p:cTn id="45" dur="500"/>
                                        <p:tgtEl>
                                          <p:spTgt spid="7579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1" nodeType="clickEffect">
                                  <p:stCondLst>
                                    <p:cond delay="0"/>
                                  </p:stCondLst>
                                  <p:childTnLst>
                                    <p:set>
                                      <p:cBhvr>
                                        <p:cTn id="49" dur="1" fill="hold">
                                          <p:stCondLst>
                                            <p:cond delay="0"/>
                                          </p:stCondLst>
                                        </p:cTn>
                                        <p:tgtEl>
                                          <p:spTgt spid="75785"/>
                                        </p:tgtEl>
                                        <p:attrNameLst>
                                          <p:attrName>style.visibility</p:attrName>
                                        </p:attrNameLst>
                                      </p:cBhvr>
                                      <p:to>
                                        <p:strVal val="visible"/>
                                      </p:to>
                                    </p:set>
                                    <p:animEffect transition="in" filter="wipe(left)">
                                      <p:cBhvr>
                                        <p:cTn id="50" dur="500"/>
                                        <p:tgtEl>
                                          <p:spTgt spid="75785"/>
                                        </p:tgtEl>
                                      </p:cBhvr>
                                    </p:animEffect>
                                  </p:childTnLst>
                                </p:cTn>
                              </p:par>
                              <p:par>
                                <p:cTn id="51" presetID="22" presetClass="entr" presetSubtype="8" fill="hold" grpId="1" nodeType="withEffect">
                                  <p:stCondLst>
                                    <p:cond delay="0"/>
                                  </p:stCondLst>
                                  <p:childTnLst>
                                    <p:set>
                                      <p:cBhvr>
                                        <p:cTn id="52" dur="1" fill="hold">
                                          <p:stCondLst>
                                            <p:cond delay="0"/>
                                          </p:stCondLst>
                                        </p:cTn>
                                        <p:tgtEl>
                                          <p:spTgt spid="75787"/>
                                        </p:tgtEl>
                                        <p:attrNameLst>
                                          <p:attrName>style.visibility</p:attrName>
                                        </p:attrNameLst>
                                      </p:cBhvr>
                                      <p:to>
                                        <p:strVal val="visible"/>
                                      </p:to>
                                    </p:set>
                                    <p:animEffect transition="in" filter="wipe(left)">
                                      <p:cBhvr>
                                        <p:cTn id="53" dur="500"/>
                                        <p:tgtEl>
                                          <p:spTgt spid="75787"/>
                                        </p:tgtEl>
                                      </p:cBhvr>
                                    </p:animEffect>
                                  </p:childTnLst>
                                </p:cTn>
                              </p:par>
                              <p:par>
                                <p:cTn id="54" presetID="22" presetClass="entr" presetSubtype="8" fill="hold" grpId="1" nodeType="withEffect">
                                  <p:stCondLst>
                                    <p:cond delay="0"/>
                                  </p:stCondLst>
                                  <p:childTnLst>
                                    <p:set>
                                      <p:cBhvr>
                                        <p:cTn id="55" dur="1" fill="hold">
                                          <p:stCondLst>
                                            <p:cond delay="0"/>
                                          </p:stCondLst>
                                        </p:cTn>
                                        <p:tgtEl>
                                          <p:spTgt spid="75789"/>
                                        </p:tgtEl>
                                        <p:attrNameLst>
                                          <p:attrName>style.visibility</p:attrName>
                                        </p:attrNameLst>
                                      </p:cBhvr>
                                      <p:to>
                                        <p:strVal val="visible"/>
                                      </p:to>
                                    </p:set>
                                    <p:animEffect transition="in" filter="wipe(left)">
                                      <p:cBhvr>
                                        <p:cTn id="56" dur="500"/>
                                        <p:tgtEl>
                                          <p:spTgt spid="75789"/>
                                        </p:tgtEl>
                                      </p:cBhvr>
                                    </p:animEffect>
                                  </p:childTnLst>
                                </p:cTn>
                              </p:par>
                              <p:par>
                                <p:cTn id="57" presetID="22" presetClass="entr" presetSubtype="8" fill="hold" grpId="1" nodeType="withEffect">
                                  <p:stCondLst>
                                    <p:cond delay="0"/>
                                  </p:stCondLst>
                                  <p:childTnLst>
                                    <p:set>
                                      <p:cBhvr>
                                        <p:cTn id="58" dur="1" fill="hold">
                                          <p:stCondLst>
                                            <p:cond delay="0"/>
                                          </p:stCondLst>
                                        </p:cTn>
                                        <p:tgtEl>
                                          <p:spTgt spid="75790"/>
                                        </p:tgtEl>
                                        <p:attrNameLst>
                                          <p:attrName>style.visibility</p:attrName>
                                        </p:attrNameLst>
                                      </p:cBhvr>
                                      <p:to>
                                        <p:strVal val="visible"/>
                                      </p:to>
                                    </p:set>
                                    <p:animEffect transition="in" filter="wipe(left)">
                                      <p:cBhvr>
                                        <p:cTn id="59" dur="500"/>
                                        <p:tgtEl>
                                          <p:spTgt spid="75790"/>
                                        </p:tgtEl>
                                      </p:cBhvr>
                                    </p:animEffect>
                                  </p:childTnLst>
                                </p:cTn>
                              </p:par>
                              <p:par>
                                <p:cTn id="60" presetID="22" presetClass="entr" presetSubtype="8" fill="hold" grpId="1" nodeType="withEffect">
                                  <p:stCondLst>
                                    <p:cond delay="0"/>
                                  </p:stCondLst>
                                  <p:childTnLst>
                                    <p:set>
                                      <p:cBhvr>
                                        <p:cTn id="61" dur="1" fill="hold">
                                          <p:stCondLst>
                                            <p:cond delay="0"/>
                                          </p:stCondLst>
                                        </p:cTn>
                                        <p:tgtEl>
                                          <p:spTgt spid="75791"/>
                                        </p:tgtEl>
                                        <p:attrNameLst>
                                          <p:attrName>style.visibility</p:attrName>
                                        </p:attrNameLst>
                                      </p:cBhvr>
                                      <p:to>
                                        <p:strVal val="visible"/>
                                      </p:to>
                                    </p:set>
                                    <p:animEffect transition="in" filter="wipe(left)">
                                      <p:cBhvr>
                                        <p:cTn id="62" dur="500"/>
                                        <p:tgtEl>
                                          <p:spTgt spid="75791"/>
                                        </p:tgtEl>
                                      </p:cBhvr>
                                    </p:animEffect>
                                  </p:childTnLst>
                                </p:cTn>
                              </p:par>
                              <p:par>
                                <p:cTn id="63" presetID="22" presetClass="entr" presetSubtype="8" fill="hold" grpId="1" nodeType="withEffect">
                                  <p:stCondLst>
                                    <p:cond delay="0"/>
                                  </p:stCondLst>
                                  <p:childTnLst>
                                    <p:set>
                                      <p:cBhvr>
                                        <p:cTn id="64" dur="1" fill="hold">
                                          <p:stCondLst>
                                            <p:cond delay="0"/>
                                          </p:stCondLst>
                                        </p:cTn>
                                        <p:tgtEl>
                                          <p:spTgt spid="75792"/>
                                        </p:tgtEl>
                                        <p:attrNameLst>
                                          <p:attrName>style.visibility</p:attrName>
                                        </p:attrNameLst>
                                      </p:cBhvr>
                                      <p:to>
                                        <p:strVal val="visible"/>
                                      </p:to>
                                    </p:set>
                                    <p:animEffect transition="in" filter="wipe(left)">
                                      <p:cBhvr>
                                        <p:cTn id="65" dur="500"/>
                                        <p:tgtEl>
                                          <p:spTgt spid="7579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75796"/>
                                        </p:tgtEl>
                                        <p:attrNameLst>
                                          <p:attrName>style.visibility</p:attrName>
                                        </p:attrNameLst>
                                      </p:cBhvr>
                                      <p:to>
                                        <p:strVal val="visible"/>
                                      </p:to>
                                    </p:set>
                                    <p:animEffect transition="in" filter="wipe(left)">
                                      <p:cBhvr>
                                        <p:cTn id="70" dur="500"/>
                                        <p:tgtEl>
                                          <p:spTgt spid="7579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1" nodeType="clickEffect">
                                  <p:stCondLst>
                                    <p:cond delay="0"/>
                                  </p:stCondLst>
                                  <p:childTnLst>
                                    <p:set>
                                      <p:cBhvr>
                                        <p:cTn id="74" dur="1" fill="hold">
                                          <p:stCondLst>
                                            <p:cond delay="0"/>
                                          </p:stCondLst>
                                        </p:cTn>
                                        <p:tgtEl>
                                          <p:spTgt spid="75786"/>
                                        </p:tgtEl>
                                        <p:attrNameLst>
                                          <p:attrName>style.visibility</p:attrName>
                                        </p:attrNameLst>
                                      </p:cBhvr>
                                      <p:to>
                                        <p:strVal val="visible"/>
                                      </p:to>
                                    </p:set>
                                    <p:animEffect transition="in" filter="wipe(left)">
                                      <p:cBhvr>
                                        <p:cTn id="75" dur="500"/>
                                        <p:tgtEl>
                                          <p:spTgt spid="75786"/>
                                        </p:tgtEl>
                                      </p:cBhvr>
                                    </p:animEffect>
                                  </p:childTnLst>
                                </p:cTn>
                              </p:par>
                              <p:par>
                                <p:cTn id="76" presetID="22" presetClass="entr" presetSubtype="8" fill="hold" grpId="1" nodeType="withEffect">
                                  <p:stCondLst>
                                    <p:cond delay="0"/>
                                  </p:stCondLst>
                                  <p:childTnLst>
                                    <p:set>
                                      <p:cBhvr>
                                        <p:cTn id="77" dur="1" fill="hold">
                                          <p:stCondLst>
                                            <p:cond delay="0"/>
                                          </p:stCondLst>
                                        </p:cTn>
                                        <p:tgtEl>
                                          <p:spTgt spid="75788"/>
                                        </p:tgtEl>
                                        <p:attrNameLst>
                                          <p:attrName>style.visibility</p:attrName>
                                        </p:attrNameLst>
                                      </p:cBhvr>
                                      <p:to>
                                        <p:strVal val="visible"/>
                                      </p:to>
                                    </p:set>
                                    <p:animEffect transition="in" filter="wipe(left)">
                                      <p:cBhvr>
                                        <p:cTn id="78" dur="500"/>
                                        <p:tgtEl>
                                          <p:spTgt spid="7578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5" presetClass="exit" presetSubtype="0" fill="hold" grpId="0" nodeType="clickEffect" nodePh="1">
                                  <p:stCondLst>
                                    <p:cond delay="0"/>
                                  </p:stCondLst>
                                  <p:endCondLst>
                                    <p:cond evt="begin" delay="0">
                                      <p:tn val="81"/>
                                    </p:cond>
                                  </p:endCondLst>
                                  <p:childTnLst>
                                    <p:anim calcmode="lin" valueType="num">
                                      <p:cBhvr>
                                        <p:cTn id="82" dur="1000"/>
                                        <p:tgtEl>
                                          <p:spTgt spid="75778"/>
                                        </p:tgtEl>
                                        <p:attrNameLst>
                                          <p:attrName>ppt_w</p:attrName>
                                        </p:attrNameLst>
                                      </p:cBhvr>
                                      <p:tavLst>
                                        <p:tav tm="0">
                                          <p:val>
                                            <p:strVal val="ppt_w"/>
                                          </p:val>
                                        </p:tav>
                                        <p:tav tm="100000">
                                          <p:val>
                                            <p:fltVal val="0"/>
                                          </p:val>
                                        </p:tav>
                                      </p:tavLst>
                                    </p:anim>
                                    <p:anim calcmode="lin" valueType="num">
                                      <p:cBhvr>
                                        <p:cTn id="83" dur="1000"/>
                                        <p:tgtEl>
                                          <p:spTgt spid="75778"/>
                                        </p:tgtEl>
                                        <p:attrNameLst>
                                          <p:attrName>ppt_h</p:attrName>
                                        </p:attrNameLst>
                                      </p:cBhvr>
                                      <p:tavLst>
                                        <p:tav tm="0">
                                          <p:val>
                                            <p:strVal val="ppt_h"/>
                                          </p:val>
                                        </p:tav>
                                        <p:tav tm="100000">
                                          <p:val>
                                            <p:fltVal val="0"/>
                                          </p:val>
                                        </p:tav>
                                      </p:tavLst>
                                    </p:anim>
                                    <p:anim calcmode="lin" valueType="num">
                                      <p:cBhvr>
                                        <p:cTn id="84" dur="1000"/>
                                        <p:tgtEl>
                                          <p:spTgt spid="7577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5" dur="1000"/>
                                        <p:tgtEl>
                                          <p:spTgt spid="7577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6" dur="1" fill="hold">
                                          <p:stCondLst>
                                            <p:cond delay="999"/>
                                          </p:stCondLst>
                                        </p:cTn>
                                        <p:tgtEl>
                                          <p:spTgt spid="75778"/>
                                        </p:tgtEl>
                                        <p:attrNameLst>
                                          <p:attrName>style.visibility</p:attrName>
                                        </p:attrNameLst>
                                      </p:cBhvr>
                                      <p:to>
                                        <p:strVal val="hidden"/>
                                      </p:to>
                                    </p:set>
                                  </p:childTnLst>
                                </p:cTn>
                              </p:par>
                              <p:par>
                                <p:cTn id="87" presetID="15" presetClass="exit" presetSubtype="0" fill="hold" grpId="0" nodeType="withEffect">
                                  <p:stCondLst>
                                    <p:cond delay="0"/>
                                  </p:stCondLst>
                                  <p:childTnLst>
                                    <p:anim calcmode="lin" valueType="num">
                                      <p:cBhvr>
                                        <p:cTn id="88" dur="1000"/>
                                        <p:tgtEl>
                                          <p:spTgt spid="75779">
                                            <p:txEl>
                                              <p:pRg st="0" end="0"/>
                                            </p:txEl>
                                          </p:spTgt>
                                        </p:tgtEl>
                                        <p:attrNameLst>
                                          <p:attrName>ppt_w</p:attrName>
                                        </p:attrNameLst>
                                      </p:cBhvr>
                                      <p:tavLst>
                                        <p:tav tm="0">
                                          <p:val>
                                            <p:strVal val="ppt_w"/>
                                          </p:val>
                                        </p:tav>
                                        <p:tav tm="100000">
                                          <p:val>
                                            <p:fltVal val="0"/>
                                          </p:val>
                                        </p:tav>
                                      </p:tavLst>
                                    </p:anim>
                                    <p:anim calcmode="lin" valueType="num">
                                      <p:cBhvr>
                                        <p:cTn id="89" dur="1000"/>
                                        <p:tgtEl>
                                          <p:spTgt spid="75779">
                                            <p:txEl>
                                              <p:pRg st="0" end="0"/>
                                            </p:txEl>
                                          </p:spTgt>
                                        </p:tgtEl>
                                        <p:attrNameLst>
                                          <p:attrName>ppt_h</p:attrName>
                                        </p:attrNameLst>
                                      </p:cBhvr>
                                      <p:tavLst>
                                        <p:tav tm="0">
                                          <p:val>
                                            <p:strVal val="ppt_h"/>
                                          </p:val>
                                        </p:tav>
                                        <p:tav tm="100000">
                                          <p:val>
                                            <p:fltVal val="0"/>
                                          </p:val>
                                        </p:tav>
                                      </p:tavLst>
                                    </p:anim>
                                    <p:anim calcmode="lin" valueType="num">
                                      <p:cBhvr>
                                        <p:cTn id="90" dur="1000"/>
                                        <p:tgtEl>
                                          <p:spTgt spid="75779">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1" dur="1000"/>
                                        <p:tgtEl>
                                          <p:spTgt spid="75779">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92" dur="1" fill="hold">
                                          <p:stCondLst>
                                            <p:cond delay="999"/>
                                          </p:stCondLst>
                                        </p:cTn>
                                        <p:tgtEl>
                                          <p:spTgt spid="75779">
                                            <p:txEl>
                                              <p:pRg st="0" end="0"/>
                                            </p:txEl>
                                          </p:spTgt>
                                        </p:tgtEl>
                                        <p:attrNameLst>
                                          <p:attrName>style.visibility</p:attrName>
                                        </p:attrNameLst>
                                      </p:cBhvr>
                                      <p:to>
                                        <p:strVal val="hidden"/>
                                      </p:to>
                                    </p:set>
                                  </p:childTnLst>
                                </p:cTn>
                              </p:par>
                              <p:par>
                                <p:cTn id="93" presetID="15" presetClass="exit" presetSubtype="0" fill="hold" grpId="0" nodeType="withEffect">
                                  <p:stCondLst>
                                    <p:cond delay="0"/>
                                  </p:stCondLst>
                                  <p:childTnLst>
                                    <p:anim calcmode="lin" valueType="num">
                                      <p:cBhvr>
                                        <p:cTn id="94" dur="1000"/>
                                        <p:tgtEl>
                                          <p:spTgt spid="75780"/>
                                        </p:tgtEl>
                                        <p:attrNameLst>
                                          <p:attrName>ppt_w</p:attrName>
                                        </p:attrNameLst>
                                      </p:cBhvr>
                                      <p:tavLst>
                                        <p:tav tm="0">
                                          <p:val>
                                            <p:strVal val="ppt_w"/>
                                          </p:val>
                                        </p:tav>
                                        <p:tav tm="100000">
                                          <p:val>
                                            <p:fltVal val="0"/>
                                          </p:val>
                                        </p:tav>
                                      </p:tavLst>
                                    </p:anim>
                                    <p:anim calcmode="lin" valueType="num">
                                      <p:cBhvr>
                                        <p:cTn id="95" dur="1000"/>
                                        <p:tgtEl>
                                          <p:spTgt spid="75780"/>
                                        </p:tgtEl>
                                        <p:attrNameLst>
                                          <p:attrName>ppt_h</p:attrName>
                                        </p:attrNameLst>
                                      </p:cBhvr>
                                      <p:tavLst>
                                        <p:tav tm="0">
                                          <p:val>
                                            <p:strVal val="ppt_h"/>
                                          </p:val>
                                        </p:tav>
                                        <p:tav tm="100000">
                                          <p:val>
                                            <p:fltVal val="0"/>
                                          </p:val>
                                        </p:tav>
                                      </p:tavLst>
                                    </p:anim>
                                    <p:anim calcmode="lin" valueType="num">
                                      <p:cBhvr>
                                        <p:cTn id="96" dur="1000"/>
                                        <p:tgtEl>
                                          <p:spTgt spid="7578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7" dur="1000"/>
                                        <p:tgtEl>
                                          <p:spTgt spid="7578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98" dur="1" fill="hold">
                                          <p:stCondLst>
                                            <p:cond delay="999"/>
                                          </p:stCondLst>
                                        </p:cTn>
                                        <p:tgtEl>
                                          <p:spTgt spid="75780"/>
                                        </p:tgtEl>
                                        <p:attrNameLst>
                                          <p:attrName>style.visibility</p:attrName>
                                        </p:attrNameLst>
                                      </p:cBhvr>
                                      <p:to>
                                        <p:strVal val="hidden"/>
                                      </p:to>
                                    </p:set>
                                  </p:childTnLst>
                                </p:cTn>
                              </p:par>
                              <p:par>
                                <p:cTn id="99" presetID="15" presetClass="exit" presetSubtype="0" fill="hold" grpId="0" nodeType="withEffect">
                                  <p:stCondLst>
                                    <p:cond delay="0"/>
                                  </p:stCondLst>
                                  <p:childTnLst>
                                    <p:anim calcmode="lin" valueType="num">
                                      <p:cBhvr>
                                        <p:cTn id="100" dur="1000"/>
                                        <p:tgtEl>
                                          <p:spTgt spid="75781"/>
                                        </p:tgtEl>
                                        <p:attrNameLst>
                                          <p:attrName>ppt_w</p:attrName>
                                        </p:attrNameLst>
                                      </p:cBhvr>
                                      <p:tavLst>
                                        <p:tav tm="0">
                                          <p:val>
                                            <p:strVal val="ppt_w"/>
                                          </p:val>
                                        </p:tav>
                                        <p:tav tm="100000">
                                          <p:val>
                                            <p:fltVal val="0"/>
                                          </p:val>
                                        </p:tav>
                                      </p:tavLst>
                                    </p:anim>
                                    <p:anim calcmode="lin" valueType="num">
                                      <p:cBhvr>
                                        <p:cTn id="101" dur="1000"/>
                                        <p:tgtEl>
                                          <p:spTgt spid="75781"/>
                                        </p:tgtEl>
                                        <p:attrNameLst>
                                          <p:attrName>ppt_h</p:attrName>
                                        </p:attrNameLst>
                                      </p:cBhvr>
                                      <p:tavLst>
                                        <p:tav tm="0">
                                          <p:val>
                                            <p:strVal val="ppt_h"/>
                                          </p:val>
                                        </p:tav>
                                        <p:tav tm="100000">
                                          <p:val>
                                            <p:fltVal val="0"/>
                                          </p:val>
                                        </p:tav>
                                      </p:tavLst>
                                    </p:anim>
                                    <p:anim calcmode="lin" valueType="num">
                                      <p:cBhvr>
                                        <p:cTn id="102" dur="1000"/>
                                        <p:tgtEl>
                                          <p:spTgt spid="7578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03" dur="1000"/>
                                        <p:tgtEl>
                                          <p:spTgt spid="7578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4" dur="1" fill="hold">
                                          <p:stCondLst>
                                            <p:cond delay="999"/>
                                          </p:stCondLst>
                                        </p:cTn>
                                        <p:tgtEl>
                                          <p:spTgt spid="75781"/>
                                        </p:tgtEl>
                                        <p:attrNameLst>
                                          <p:attrName>style.visibility</p:attrName>
                                        </p:attrNameLst>
                                      </p:cBhvr>
                                      <p:to>
                                        <p:strVal val="hidden"/>
                                      </p:to>
                                    </p:set>
                                  </p:childTnLst>
                                </p:cTn>
                              </p:par>
                              <p:par>
                                <p:cTn id="105" presetID="15" presetClass="exit" presetSubtype="0" fill="hold" grpId="0" nodeType="withEffect">
                                  <p:stCondLst>
                                    <p:cond delay="0"/>
                                  </p:stCondLst>
                                  <p:childTnLst>
                                    <p:anim calcmode="lin" valueType="num">
                                      <p:cBhvr>
                                        <p:cTn id="106" dur="1000"/>
                                        <p:tgtEl>
                                          <p:spTgt spid="75782"/>
                                        </p:tgtEl>
                                        <p:attrNameLst>
                                          <p:attrName>ppt_w</p:attrName>
                                        </p:attrNameLst>
                                      </p:cBhvr>
                                      <p:tavLst>
                                        <p:tav tm="0">
                                          <p:val>
                                            <p:strVal val="ppt_w"/>
                                          </p:val>
                                        </p:tav>
                                        <p:tav tm="100000">
                                          <p:val>
                                            <p:fltVal val="0"/>
                                          </p:val>
                                        </p:tav>
                                      </p:tavLst>
                                    </p:anim>
                                    <p:anim calcmode="lin" valueType="num">
                                      <p:cBhvr>
                                        <p:cTn id="107" dur="1000"/>
                                        <p:tgtEl>
                                          <p:spTgt spid="75782"/>
                                        </p:tgtEl>
                                        <p:attrNameLst>
                                          <p:attrName>ppt_h</p:attrName>
                                        </p:attrNameLst>
                                      </p:cBhvr>
                                      <p:tavLst>
                                        <p:tav tm="0">
                                          <p:val>
                                            <p:strVal val="ppt_h"/>
                                          </p:val>
                                        </p:tav>
                                        <p:tav tm="100000">
                                          <p:val>
                                            <p:fltVal val="0"/>
                                          </p:val>
                                        </p:tav>
                                      </p:tavLst>
                                    </p:anim>
                                    <p:anim calcmode="lin" valueType="num">
                                      <p:cBhvr>
                                        <p:cTn id="108" dur="1000"/>
                                        <p:tgtEl>
                                          <p:spTgt spid="7578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09" dur="1000"/>
                                        <p:tgtEl>
                                          <p:spTgt spid="7578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10" dur="1" fill="hold">
                                          <p:stCondLst>
                                            <p:cond delay="999"/>
                                          </p:stCondLst>
                                        </p:cTn>
                                        <p:tgtEl>
                                          <p:spTgt spid="75782"/>
                                        </p:tgtEl>
                                        <p:attrNameLst>
                                          <p:attrName>style.visibility</p:attrName>
                                        </p:attrNameLst>
                                      </p:cBhvr>
                                      <p:to>
                                        <p:strVal val="hidden"/>
                                      </p:to>
                                    </p:set>
                                  </p:childTnLst>
                                </p:cTn>
                              </p:par>
                              <p:par>
                                <p:cTn id="111" presetID="15" presetClass="exit" presetSubtype="0" fill="hold" grpId="0" nodeType="withEffect">
                                  <p:stCondLst>
                                    <p:cond delay="0"/>
                                  </p:stCondLst>
                                  <p:childTnLst>
                                    <p:anim calcmode="lin" valueType="num">
                                      <p:cBhvr>
                                        <p:cTn id="112" dur="1000"/>
                                        <p:tgtEl>
                                          <p:spTgt spid="75783"/>
                                        </p:tgtEl>
                                        <p:attrNameLst>
                                          <p:attrName>ppt_w</p:attrName>
                                        </p:attrNameLst>
                                      </p:cBhvr>
                                      <p:tavLst>
                                        <p:tav tm="0">
                                          <p:val>
                                            <p:strVal val="ppt_w"/>
                                          </p:val>
                                        </p:tav>
                                        <p:tav tm="100000">
                                          <p:val>
                                            <p:fltVal val="0"/>
                                          </p:val>
                                        </p:tav>
                                      </p:tavLst>
                                    </p:anim>
                                    <p:anim calcmode="lin" valueType="num">
                                      <p:cBhvr>
                                        <p:cTn id="113" dur="1000"/>
                                        <p:tgtEl>
                                          <p:spTgt spid="75783"/>
                                        </p:tgtEl>
                                        <p:attrNameLst>
                                          <p:attrName>ppt_h</p:attrName>
                                        </p:attrNameLst>
                                      </p:cBhvr>
                                      <p:tavLst>
                                        <p:tav tm="0">
                                          <p:val>
                                            <p:strVal val="ppt_h"/>
                                          </p:val>
                                        </p:tav>
                                        <p:tav tm="100000">
                                          <p:val>
                                            <p:fltVal val="0"/>
                                          </p:val>
                                        </p:tav>
                                      </p:tavLst>
                                    </p:anim>
                                    <p:anim calcmode="lin" valueType="num">
                                      <p:cBhvr>
                                        <p:cTn id="114" dur="1000"/>
                                        <p:tgtEl>
                                          <p:spTgt spid="7578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15" dur="1000"/>
                                        <p:tgtEl>
                                          <p:spTgt spid="7578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16" dur="1" fill="hold">
                                          <p:stCondLst>
                                            <p:cond delay="999"/>
                                          </p:stCondLst>
                                        </p:cTn>
                                        <p:tgtEl>
                                          <p:spTgt spid="75783"/>
                                        </p:tgtEl>
                                        <p:attrNameLst>
                                          <p:attrName>style.visibility</p:attrName>
                                        </p:attrNameLst>
                                      </p:cBhvr>
                                      <p:to>
                                        <p:strVal val="hidden"/>
                                      </p:to>
                                    </p:set>
                                  </p:childTnLst>
                                </p:cTn>
                              </p:par>
                              <p:par>
                                <p:cTn id="117" presetID="15" presetClass="exit" presetSubtype="0" fill="hold" grpId="0" nodeType="withEffect">
                                  <p:stCondLst>
                                    <p:cond delay="0"/>
                                  </p:stCondLst>
                                  <p:childTnLst>
                                    <p:anim calcmode="lin" valueType="num">
                                      <p:cBhvr>
                                        <p:cTn id="118" dur="1000"/>
                                        <p:tgtEl>
                                          <p:spTgt spid="75784"/>
                                        </p:tgtEl>
                                        <p:attrNameLst>
                                          <p:attrName>ppt_w</p:attrName>
                                        </p:attrNameLst>
                                      </p:cBhvr>
                                      <p:tavLst>
                                        <p:tav tm="0">
                                          <p:val>
                                            <p:strVal val="ppt_w"/>
                                          </p:val>
                                        </p:tav>
                                        <p:tav tm="100000">
                                          <p:val>
                                            <p:fltVal val="0"/>
                                          </p:val>
                                        </p:tav>
                                      </p:tavLst>
                                    </p:anim>
                                    <p:anim calcmode="lin" valueType="num">
                                      <p:cBhvr>
                                        <p:cTn id="119" dur="1000"/>
                                        <p:tgtEl>
                                          <p:spTgt spid="75784"/>
                                        </p:tgtEl>
                                        <p:attrNameLst>
                                          <p:attrName>ppt_h</p:attrName>
                                        </p:attrNameLst>
                                      </p:cBhvr>
                                      <p:tavLst>
                                        <p:tav tm="0">
                                          <p:val>
                                            <p:strVal val="ppt_h"/>
                                          </p:val>
                                        </p:tav>
                                        <p:tav tm="100000">
                                          <p:val>
                                            <p:fltVal val="0"/>
                                          </p:val>
                                        </p:tav>
                                      </p:tavLst>
                                    </p:anim>
                                    <p:anim calcmode="lin" valueType="num">
                                      <p:cBhvr>
                                        <p:cTn id="120" dur="1000"/>
                                        <p:tgtEl>
                                          <p:spTgt spid="7578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21" dur="1000"/>
                                        <p:tgtEl>
                                          <p:spTgt spid="7578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22" dur="1" fill="hold">
                                          <p:stCondLst>
                                            <p:cond delay="999"/>
                                          </p:stCondLst>
                                        </p:cTn>
                                        <p:tgtEl>
                                          <p:spTgt spid="75784"/>
                                        </p:tgtEl>
                                        <p:attrNameLst>
                                          <p:attrName>style.visibility</p:attrName>
                                        </p:attrNameLst>
                                      </p:cBhvr>
                                      <p:to>
                                        <p:strVal val="hidden"/>
                                      </p:to>
                                    </p:set>
                                  </p:childTnLst>
                                </p:cTn>
                              </p:par>
                              <p:par>
                                <p:cTn id="123" presetID="15" presetClass="exit" presetSubtype="0" fill="hold" grpId="0" nodeType="withEffect">
                                  <p:stCondLst>
                                    <p:cond delay="0"/>
                                  </p:stCondLst>
                                  <p:childTnLst>
                                    <p:anim calcmode="lin" valueType="num">
                                      <p:cBhvr>
                                        <p:cTn id="124" dur="1000"/>
                                        <p:tgtEl>
                                          <p:spTgt spid="75785"/>
                                        </p:tgtEl>
                                        <p:attrNameLst>
                                          <p:attrName>ppt_w</p:attrName>
                                        </p:attrNameLst>
                                      </p:cBhvr>
                                      <p:tavLst>
                                        <p:tav tm="0">
                                          <p:val>
                                            <p:strVal val="ppt_w"/>
                                          </p:val>
                                        </p:tav>
                                        <p:tav tm="100000">
                                          <p:val>
                                            <p:fltVal val="0"/>
                                          </p:val>
                                        </p:tav>
                                      </p:tavLst>
                                    </p:anim>
                                    <p:anim calcmode="lin" valueType="num">
                                      <p:cBhvr>
                                        <p:cTn id="125" dur="1000"/>
                                        <p:tgtEl>
                                          <p:spTgt spid="75785"/>
                                        </p:tgtEl>
                                        <p:attrNameLst>
                                          <p:attrName>ppt_h</p:attrName>
                                        </p:attrNameLst>
                                      </p:cBhvr>
                                      <p:tavLst>
                                        <p:tav tm="0">
                                          <p:val>
                                            <p:strVal val="ppt_h"/>
                                          </p:val>
                                        </p:tav>
                                        <p:tav tm="100000">
                                          <p:val>
                                            <p:fltVal val="0"/>
                                          </p:val>
                                        </p:tav>
                                      </p:tavLst>
                                    </p:anim>
                                    <p:anim calcmode="lin" valueType="num">
                                      <p:cBhvr>
                                        <p:cTn id="126" dur="1000"/>
                                        <p:tgtEl>
                                          <p:spTgt spid="7578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27" dur="1000"/>
                                        <p:tgtEl>
                                          <p:spTgt spid="7578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28" dur="1" fill="hold">
                                          <p:stCondLst>
                                            <p:cond delay="999"/>
                                          </p:stCondLst>
                                        </p:cTn>
                                        <p:tgtEl>
                                          <p:spTgt spid="75785"/>
                                        </p:tgtEl>
                                        <p:attrNameLst>
                                          <p:attrName>style.visibility</p:attrName>
                                        </p:attrNameLst>
                                      </p:cBhvr>
                                      <p:to>
                                        <p:strVal val="hidden"/>
                                      </p:to>
                                    </p:set>
                                  </p:childTnLst>
                                </p:cTn>
                              </p:par>
                              <p:par>
                                <p:cTn id="129" presetID="15" presetClass="exit" presetSubtype="0" fill="hold" grpId="0" nodeType="withEffect">
                                  <p:stCondLst>
                                    <p:cond delay="0"/>
                                  </p:stCondLst>
                                  <p:childTnLst>
                                    <p:anim calcmode="lin" valueType="num">
                                      <p:cBhvr>
                                        <p:cTn id="130" dur="1000"/>
                                        <p:tgtEl>
                                          <p:spTgt spid="75786"/>
                                        </p:tgtEl>
                                        <p:attrNameLst>
                                          <p:attrName>ppt_w</p:attrName>
                                        </p:attrNameLst>
                                      </p:cBhvr>
                                      <p:tavLst>
                                        <p:tav tm="0">
                                          <p:val>
                                            <p:strVal val="ppt_w"/>
                                          </p:val>
                                        </p:tav>
                                        <p:tav tm="100000">
                                          <p:val>
                                            <p:fltVal val="0"/>
                                          </p:val>
                                        </p:tav>
                                      </p:tavLst>
                                    </p:anim>
                                    <p:anim calcmode="lin" valueType="num">
                                      <p:cBhvr>
                                        <p:cTn id="131" dur="1000"/>
                                        <p:tgtEl>
                                          <p:spTgt spid="75786"/>
                                        </p:tgtEl>
                                        <p:attrNameLst>
                                          <p:attrName>ppt_h</p:attrName>
                                        </p:attrNameLst>
                                      </p:cBhvr>
                                      <p:tavLst>
                                        <p:tav tm="0">
                                          <p:val>
                                            <p:strVal val="ppt_h"/>
                                          </p:val>
                                        </p:tav>
                                        <p:tav tm="100000">
                                          <p:val>
                                            <p:fltVal val="0"/>
                                          </p:val>
                                        </p:tav>
                                      </p:tavLst>
                                    </p:anim>
                                    <p:anim calcmode="lin" valueType="num">
                                      <p:cBhvr>
                                        <p:cTn id="132" dur="1000"/>
                                        <p:tgtEl>
                                          <p:spTgt spid="7578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33" dur="1000"/>
                                        <p:tgtEl>
                                          <p:spTgt spid="7578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34" dur="1" fill="hold">
                                          <p:stCondLst>
                                            <p:cond delay="999"/>
                                          </p:stCondLst>
                                        </p:cTn>
                                        <p:tgtEl>
                                          <p:spTgt spid="75786"/>
                                        </p:tgtEl>
                                        <p:attrNameLst>
                                          <p:attrName>style.visibility</p:attrName>
                                        </p:attrNameLst>
                                      </p:cBhvr>
                                      <p:to>
                                        <p:strVal val="hidden"/>
                                      </p:to>
                                    </p:set>
                                  </p:childTnLst>
                                </p:cTn>
                              </p:par>
                              <p:par>
                                <p:cTn id="135" presetID="15" presetClass="exit" presetSubtype="0" fill="hold" grpId="0" nodeType="withEffect">
                                  <p:stCondLst>
                                    <p:cond delay="0"/>
                                  </p:stCondLst>
                                  <p:childTnLst>
                                    <p:anim calcmode="lin" valueType="num">
                                      <p:cBhvr>
                                        <p:cTn id="136" dur="1000"/>
                                        <p:tgtEl>
                                          <p:spTgt spid="75787"/>
                                        </p:tgtEl>
                                        <p:attrNameLst>
                                          <p:attrName>ppt_w</p:attrName>
                                        </p:attrNameLst>
                                      </p:cBhvr>
                                      <p:tavLst>
                                        <p:tav tm="0">
                                          <p:val>
                                            <p:strVal val="ppt_w"/>
                                          </p:val>
                                        </p:tav>
                                        <p:tav tm="100000">
                                          <p:val>
                                            <p:fltVal val="0"/>
                                          </p:val>
                                        </p:tav>
                                      </p:tavLst>
                                    </p:anim>
                                    <p:anim calcmode="lin" valueType="num">
                                      <p:cBhvr>
                                        <p:cTn id="137" dur="1000"/>
                                        <p:tgtEl>
                                          <p:spTgt spid="75787"/>
                                        </p:tgtEl>
                                        <p:attrNameLst>
                                          <p:attrName>ppt_h</p:attrName>
                                        </p:attrNameLst>
                                      </p:cBhvr>
                                      <p:tavLst>
                                        <p:tav tm="0">
                                          <p:val>
                                            <p:strVal val="ppt_h"/>
                                          </p:val>
                                        </p:tav>
                                        <p:tav tm="100000">
                                          <p:val>
                                            <p:fltVal val="0"/>
                                          </p:val>
                                        </p:tav>
                                      </p:tavLst>
                                    </p:anim>
                                    <p:anim calcmode="lin" valueType="num">
                                      <p:cBhvr>
                                        <p:cTn id="138" dur="1000"/>
                                        <p:tgtEl>
                                          <p:spTgt spid="7578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39" dur="1000"/>
                                        <p:tgtEl>
                                          <p:spTgt spid="7578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40" dur="1" fill="hold">
                                          <p:stCondLst>
                                            <p:cond delay="999"/>
                                          </p:stCondLst>
                                        </p:cTn>
                                        <p:tgtEl>
                                          <p:spTgt spid="75787"/>
                                        </p:tgtEl>
                                        <p:attrNameLst>
                                          <p:attrName>style.visibility</p:attrName>
                                        </p:attrNameLst>
                                      </p:cBhvr>
                                      <p:to>
                                        <p:strVal val="hidden"/>
                                      </p:to>
                                    </p:set>
                                  </p:childTnLst>
                                </p:cTn>
                              </p:par>
                              <p:par>
                                <p:cTn id="141" presetID="15" presetClass="exit" presetSubtype="0" fill="hold" grpId="0" nodeType="withEffect">
                                  <p:stCondLst>
                                    <p:cond delay="0"/>
                                  </p:stCondLst>
                                  <p:childTnLst>
                                    <p:anim calcmode="lin" valueType="num">
                                      <p:cBhvr>
                                        <p:cTn id="142" dur="1000"/>
                                        <p:tgtEl>
                                          <p:spTgt spid="75788"/>
                                        </p:tgtEl>
                                        <p:attrNameLst>
                                          <p:attrName>ppt_w</p:attrName>
                                        </p:attrNameLst>
                                      </p:cBhvr>
                                      <p:tavLst>
                                        <p:tav tm="0">
                                          <p:val>
                                            <p:strVal val="ppt_w"/>
                                          </p:val>
                                        </p:tav>
                                        <p:tav tm="100000">
                                          <p:val>
                                            <p:fltVal val="0"/>
                                          </p:val>
                                        </p:tav>
                                      </p:tavLst>
                                    </p:anim>
                                    <p:anim calcmode="lin" valueType="num">
                                      <p:cBhvr>
                                        <p:cTn id="143" dur="1000"/>
                                        <p:tgtEl>
                                          <p:spTgt spid="75788"/>
                                        </p:tgtEl>
                                        <p:attrNameLst>
                                          <p:attrName>ppt_h</p:attrName>
                                        </p:attrNameLst>
                                      </p:cBhvr>
                                      <p:tavLst>
                                        <p:tav tm="0">
                                          <p:val>
                                            <p:strVal val="ppt_h"/>
                                          </p:val>
                                        </p:tav>
                                        <p:tav tm="100000">
                                          <p:val>
                                            <p:fltVal val="0"/>
                                          </p:val>
                                        </p:tav>
                                      </p:tavLst>
                                    </p:anim>
                                    <p:anim calcmode="lin" valueType="num">
                                      <p:cBhvr>
                                        <p:cTn id="144" dur="1000"/>
                                        <p:tgtEl>
                                          <p:spTgt spid="7578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45" dur="1000"/>
                                        <p:tgtEl>
                                          <p:spTgt spid="7578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46" dur="1" fill="hold">
                                          <p:stCondLst>
                                            <p:cond delay="999"/>
                                          </p:stCondLst>
                                        </p:cTn>
                                        <p:tgtEl>
                                          <p:spTgt spid="75788"/>
                                        </p:tgtEl>
                                        <p:attrNameLst>
                                          <p:attrName>style.visibility</p:attrName>
                                        </p:attrNameLst>
                                      </p:cBhvr>
                                      <p:to>
                                        <p:strVal val="hidden"/>
                                      </p:to>
                                    </p:set>
                                  </p:childTnLst>
                                </p:cTn>
                              </p:par>
                              <p:par>
                                <p:cTn id="147" presetID="15" presetClass="exit" presetSubtype="0" fill="hold" grpId="0" nodeType="withEffect">
                                  <p:stCondLst>
                                    <p:cond delay="0"/>
                                  </p:stCondLst>
                                  <p:childTnLst>
                                    <p:anim calcmode="lin" valueType="num">
                                      <p:cBhvr>
                                        <p:cTn id="148" dur="1000"/>
                                        <p:tgtEl>
                                          <p:spTgt spid="75789"/>
                                        </p:tgtEl>
                                        <p:attrNameLst>
                                          <p:attrName>ppt_w</p:attrName>
                                        </p:attrNameLst>
                                      </p:cBhvr>
                                      <p:tavLst>
                                        <p:tav tm="0">
                                          <p:val>
                                            <p:strVal val="ppt_w"/>
                                          </p:val>
                                        </p:tav>
                                        <p:tav tm="100000">
                                          <p:val>
                                            <p:fltVal val="0"/>
                                          </p:val>
                                        </p:tav>
                                      </p:tavLst>
                                    </p:anim>
                                    <p:anim calcmode="lin" valueType="num">
                                      <p:cBhvr>
                                        <p:cTn id="149" dur="1000"/>
                                        <p:tgtEl>
                                          <p:spTgt spid="75789"/>
                                        </p:tgtEl>
                                        <p:attrNameLst>
                                          <p:attrName>ppt_h</p:attrName>
                                        </p:attrNameLst>
                                      </p:cBhvr>
                                      <p:tavLst>
                                        <p:tav tm="0">
                                          <p:val>
                                            <p:strVal val="ppt_h"/>
                                          </p:val>
                                        </p:tav>
                                        <p:tav tm="100000">
                                          <p:val>
                                            <p:fltVal val="0"/>
                                          </p:val>
                                        </p:tav>
                                      </p:tavLst>
                                    </p:anim>
                                    <p:anim calcmode="lin" valueType="num">
                                      <p:cBhvr>
                                        <p:cTn id="150" dur="1000"/>
                                        <p:tgtEl>
                                          <p:spTgt spid="7578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51" dur="1000"/>
                                        <p:tgtEl>
                                          <p:spTgt spid="7578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52" dur="1" fill="hold">
                                          <p:stCondLst>
                                            <p:cond delay="999"/>
                                          </p:stCondLst>
                                        </p:cTn>
                                        <p:tgtEl>
                                          <p:spTgt spid="75789"/>
                                        </p:tgtEl>
                                        <p:attrNameLst>
                                          <p:attrName>style.visibility</p:attrName>
                                        </p:attrNameLst>
                                      </p:cBhvr>
                                      <p:to>
                                        <p:strVal val="hidden"/>
                                      </p:to>
                                    </p:set>
                                  </p:childTnLst>
                                </p:cTn>
                              </p:par>
                              <p:par>
                                <p:cTn id="153" presetID="15" presetClass="exit" presetSubtype="0" fill="hold" grpId="0" nodeType="withEffect">
                                  <p:stCondLst>
                                    <p:cond delay="0"/>
                                  </p:stCondLst>
                                  <p:childTnLst>
                                    <p:anim calcmode="lin" valueType="num">
                                      <p:cBhvr>
                                        <p:cTn id="154" dur="1000"/>
                                        <p:tgtEl>
                                          <p:spTgt spid="75790"/>
                                        </p:tgtEl>
                                        <p:attrNameLst>
                                          <p:attrName>ppt_w</p:attrName>
                                        </p:attrNameLst>
                                      </p:cBhvr>
                                      <p:tavLst>
                                        <p:tav tm="0">
                                          <p:val>
                                            <p:strVal val="ppt_w"/>
                                          </p:val>
                                        </p:tav>
                                        <p:tav tm="100000">
                                          <p:val>
                                            <p:fltVal val="0"/>
                                          </p:val>
                                        </p:tav>
                                      </p:tavLst>
                                    </p:anim>
                                    <p:anim calcmode="lin" valueType="num">
                                      <p:cBhvr>
                                        <p:cTn id="155" dur="1000"/>
                                        <p:tgtEl>
                                          <p:spTgt spid="75790"/>
                                        </p:tgtEl>
                                        <p:attrNameLst>
                                          <p:attrName>ppt_h</p:attrName>
                                        </p:attrNameLst>
                                      </p:cBhvr>
                                      <p:tavLst>
                                        <p:tav tm="0">
                                          <p:val>
                                            <p:strVal val="ppt_h"/>
                                          </p:val>
                                        </p:tav>
                                        <p:tav tm="100000">
                                          <p:val>
                                            <p:fltVal val="0"/>
                                          </p:val>
                                        </p:tav>
                                      </p:tavLst>
                                    </p:anim>
                                    <p:anim calcmode="lin" valueType="num">
                                      <p:cBhvr>
                                        <p:cTn id="156" dur="1000"/>
                                        <p:tgtEl>
                                          <p:spTgt spid="7579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57" dur="1000"/>
                                        <p:tgtEl>
                                          <p:spTgt spid="7579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58" dur="1" fill="hold">
                                          <p:stCondLst>
                                            <p:cond delay="999"/>
                                          </p:stCondLst>
                                        </p:cTn>
                                        <p:tgtEl>
                                          <p:spTgt spid="75790"/>
                                        </p:tgtEl>
                                        <p:attrNameLst>
                                          <p:attrName>style.visibility</p:attrName>
                                        </p:attrNameLst>
                                      </p:cBhvr>
                                      <p:to>
                                        <p:strVal val="hidden"/>
                                      </p:to>
                                    </p:set>
                                  </p:childTnLst>
                                </p:cTn>
                              </p:par>
                              <p:par>
                                <p:cTn id="159" presetID="15" presetClass="exit" presetSubtype="0" fill="hold" grpId="0" nodeType="withEffect">
                                  <p:stCondLst>
                                    <p:cond delay="0"/>
                                  </p:stCondLst>
                                  <p:childTnLst>
                                    <p:anim calcmode="lin" valueType="num">
                                      <p:cBhvr>
                                        <p:cTn id="160" dur="1000"/>
                                        <p:tgtEl>
                                          <p:spTgt spid="75791"/>
                                        </p:tgtEl>
                                        <p:attrNameLst>
                                          <p:attrName>ppt_w</p:attrName>
                                        </p:attrNameLst>
                                      </p:cBhvr>
                                      <p:tavLst>
                                        <p:tav tm="0">
                                          <p:val>
                                            <p:strVal val="ppt_w"/>
                                          </p:val>
                                        </p:tav>
                                        <p:tav tm="100000">
                                          <p:val>
                                            <p:fltVal val="0"/>
                                          </p:val>
                                        </p:tav>
                                      </p:tavLst>
                                    </p:anim>
                                    <p:anim calcmode="lin" valueType="num">
                                      <p:cBhvr>
                                        <p:cTn id="161" dur="1000"/>
                                        <p:tgtEl>
                                          <p:spTgt spid="75791"/>
                                        </p:tgtEl>
                                        <p:attrNameLst>
                                          <p:attrName>ppt_h</p:attrName>
                                        </p:attrNameLst>
                                      </p:cBhvr>
                                      <p:tavLst>
                                        <p:tav tm="0">
                                          <p:val>
                                            <p:strVal val="ppt_h"/>
                                          </p:val>
                                        </p:tav>
                                        <p:tav tm="100000">
                                          <p:val>
                                            <p:fltVal val="0"/>
                                          </p:val>
                                        </p:tav>
                                      </p:tavLst>
                                    </p:anim>
                                    <p:anim calcmode="lin" valueType="num">
                                      <p:cBhvr>
                                        <p:cTn id="162" dur="1000"/>
                                        <p:tgtEl>
                                          <p:spTgt spid="7579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63" dur="1000"/>
                                        <p:tgtEl>
                                          <p:spTgt spid="7579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64" dur="1" fill="hold">
                                          <p:stCondLst>
                                            <p:cond delay="999"/>
                                          </p:stCondLst>
                                        </p:cTn>
                                        <p:tgtEl>
                                          <p:spTgt spid="75791"/>
                                        </p:tgtEl>
                                        <p:attrNameLst>
                                          <p:attrName>style.visibility</p:attrName>
                                        </p:attrNameLst>
                                      </p:cBhvr>
                                      <p:to>
                                        <p:strVal val="hidden"/>
                                      </p:to>
                                    </p:set>
                                  </p:childTnLst>
                                </p:cTn>
                              </p:par>
                              <p:par>
                                <p:cTn id="165" presetID="15" presetClass="exit" presetSubtype="0" fill="hold" grpId="0" nodeType="withEffect">
                                  <p:stCondLst>
                                    <p:cond delay="0"/>
                                  </p:stCondLst>
                                  <p:childTnLst>
                                    <p:anim calcmode="lin" valueType="num">
                                      <p:cBhvr>
                                        <p:cTn id="166" dur="1000"/>
                                        <p:tgtEl>
                                          <p:spTgt spid="75792"/>
                                        </p:tgtEl>
                                        <p:attrNameLst>
                                          <p:attrName>ppt_w</p:attrName>
                                        </p:attrNameLst>
                                      </p:cBhvr>
                                      <p:tavLst>
                                        <p:tav tm="0">
                                          <p:val>
                                            <p:strVal val="ppt_w"/>
                                          </p:val>
                                        </p:tav>
                                        <p:tav tm="100000">
                                          <p:val>
                                            <p:fltVal val="0"/>
                                          </p:val>
                                        </p:tav>
                                      </p:tavLst>
                                    </p:anim>
                                    <p:anim calcmode="lin" valueType="num">
                                      <p:cBhvr>
                                        <p:cTn id="167" dur="1000"/>
                                        <p:tgtEl>
                                          <p:spTgt spid="75792"/>
                                        </p:tgtEl>
                                        <p:attrNameLst>
                                          <p:attrName>ppt_h</p:attrName>
                                        </p:attrNameLst>
                                      </p:cBhvr>
                                      <p:tavLst>
                                        <p:tav tm="0">
                                          <p:val>
                                            <p:strVal val="ppt_h"/>
                                          </p:val>
                                        </p:tav>
                                        <p:tav tm="100000">
                                          <p:val>
                                            <p:fltVal val="0"/>
                                          </p:val>
                                        </p:tav>
                                      </p:tavLst>
                                    </p:anim>
                                    <p:anim calcmode="lin" valueType="num">
                                      <p:cBhvr>
                                        <p:cTn id="168" dur="1000"/>
                                        <p:tgtEl>
                                          <p:spTgt spid="7579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69" dur="1000"/>
                                        <p:tgtEl>
                                          <p:spTgt spid="7579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70" dur="1" fill="hold">
                                          <p:stCondLst>
                                            <p:cond delay="999"/>
                                          </p:stCondLst>
                                        </p:cTn>
                                        <p:tgtEl>
                                          <p:spTgt spid="75792"/>
                                        </p:tgtEl>
                                        <p:attrNameLst>
                                          <p:attrName>style.visibility</p:attrName>
                                        </p:attrNameLst>
                                      </p:cBhvr>
                                      <p:to>
                                        <p:strVal val="hidden"/>
                                      </p:to>
                                    </p:set>
                                  </p:childTnLst>
                                </p:cTn>
                              </p:par>
                              <p:par>
                                <p:cTn id="171" presetID="15" presetClass="exit" presetSubtype="0" fill="hold" nodeType="withEffect">
                                  <p:stCondLst>
                                    <p:cond delay="0"/>
                                  </p:stCondLst>
                                  <p:childTnLst>
                                    <p:anim calcmode="lin" valueType="num">
                                      <p:cBhvr>
                                        <p:cTn id="172" dur="1000"/>
                                        <p:tgtEl>
                                          <p:spTgt spid="75793"/>
                                        </p:tgtEl>
                                        <p:attrNameLst>
                                          <p:attrName>ppt_w</p:attrName>
                                        </p:attrNameLst>
                                      </p:cBhvr>
                                      <p:tavLst>
                                        <p:tav tm="0">
                                          <p:val>
                                            <p:strVal val="ppt_w"/>
                                          </p:val>
                                        </p:tav>
                                        <p:tav tm="100000">
                                          <p:val>
                                            <p:fltVal val="0"/>
                                          </p:val>
                                        </p:tav>
                                      </p:tavLst>
                                    </p:anim>
                                    <p:anim calcmode="lin" valueType="num">
                                      <p:cBhvr>
                                        <p:cTn id="173" dur="1000"/>
                                        <p:tgtEl>
                                          <p:spTgt spid="75793"/>
                                        </p:tgtEl>
                                        <p:attrNameLst>
                                          <p:attrName>ppt_h</p:attrName>
                                        </p:attrNameLst>
                                      </p:cBhvr>
                                      <p:tavLst>
                                        <p:tav tm="0">
                                          <p:val>
                                            <p:strVal val="ppt_h"/>
                                          </p:val>
                                        </p:tav>
                                        <p:tav tm="100000">
                                          <p:val>
                                            <p:fltVal val="0"/>
                                          </p:val>
                                        </p:tav>
                                      </p:tavLst>
                                    </p:anim>
                                    <p:anim calcmode="lin" valueType="num">
                                      <p:cBhvr>
                                        <p:cTn id="174" dur="1000"/>
                                        <p:tgtEl>
                                          <p:spTgt spid="7579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75" dur="1000"/>
                                        <p:tgtEl>
                                          <p:spTgt spid="7579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76" dur="1" fill="hold">
                                          <p:stCondLst>
                                            <p:cond delay="999"/>
                                          </p:stCondLst>
                                        </p:cTn>
                                        <p:tgtEl>
                                          <p:spTgt spid="75793"/>
                                        </p:tgtEl>
                                        <p:attrNameLst>
                                          <p:attrName>style.visibility</p:attrName>
                                        </p:attrNameLst>
                                      </p:cBhvr>
                                      <p:to>
                                        <p:strVal val="hidden"/>
                                      </p:to>
                                    </p:set>
                                  </p:childTnLst>
                                </p:cTn>
                              </p:par>
                              <p:par>
                                <p:cTn id="177" presetID="15" presetClass="exit" presetSubtype="0" fill="hold" nodeType="withEffect">
                                  <p:stCondLst>
                                    <p:cond delay="0"/>
                                  </p:stCondLst>
                                  <p:childTnLst>
                                    <p:anim calcmode="lin" valueType="num">
                                      <p:cBhvr>
                                        <p:cTn id="178" dur="1000"/>
                                        <p:tgtEl>
                                          <p:spTgt spid="75794"/>
                                        </p:tgtEl>
                                        <p:attrNameLst>
                                          <p:attrName>ppt_w</p:attrName>
                                        </p:attrNameLst>
                                      </p:cBhvr>
                                      <p:tavLst>
                                        <p:tav tm="0">
                                          <p:val>
                                            <p:strVal val="ppt_w"/>
                                          </p:val>
                                        </p:tav>
                                        <p:tav tm="100000">
                                          <p:val>
                                            <p:fltVal val="0"/>
                                          </p:val>
                                        </p:tav>
                                      </p:tavLst>
                                    </p:anim>
                                    <p:anim calcmode="lin" valueType="num">
                                      <p:cBhvr>
                                        <p:cTn id="179" dur="1000"/>
                                        <p:tgtEl>
                                          <p:spTgt spid="75794"/>
                                        </p:tgtEl>
                                        <p:attrNameLst>
                                          <p:attrName>ppt_h</p:attrName>
                                        </p:attrNameLst>
                                      </p:cBhvr>
                                      <p:tavLst>
                                        <p:tav tm="0">
                                          <p:val>
                                            <p:strVal val="ppt_h"/>
                                          </p:val>
                                        </p:tav>
                                        <p:tav tm="100000">
                                          <p:val>
                                            <p:fltVal val="0"/>
                                          </p:val>
                                        </p:tav>
                                      </p:tavLst>
                                    </p:anim>
                                    <p:anim calcmode="lin" valueType="num">
                                      <p:cBhvr>
                                        <p:cTn id="180" dur="1000"/>
                                        <p:tgtEl>
                                          <p:spTgt spid="7579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81" dur="1000"/>
                                        <p:tgtEl>
                                          <p:spTgt spid="7579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82" dur="1" fill="hold">
                                          <p:stCondLst>
                                            <p:cond delay="999"/>
                                          </p:stCondLst>
                                        </p:cTn>
                                        <p:tgtEl>
                                          <p:spTgt spid="75794"/>
                                        </p:tgtEl>
                                        <p:attrNameLst>
                                          <p:attrName>style.visibility</p:attrName>
                                        </p:attrNameLst>
                                      </p:cBhvr>
                                      <p:to>
                                        <p:strVal val="hidden"/>
                                      </p:to>
                                    </p:set>
                                  </p:childTnLst>
                                </p:cTn>
                              </p:par>
                              <p:par>
                                <p:cTn id="183" presetID="15" presetClass="exit" presetSubtype="0" fill="hold" nodeType="withEffect">
                                  <p:stCondLst>
                                    <p:cond delay="0"/>
                                  </p:stCondLst>
                                  <p:childTnLst>
                                    <p:anim calcmode="lin" valueType="num">
                                      <p:cBhvr>
                                        <p:cTn id="184" dur="1000"/>
                                        <p:tgtEl>
                                          <p:spTgt spid="75795"/>
                                        </p:tgtEl>
                                        <p:attrNameLst>
                                          <p:attrName>ppt_w</p:attrName>
                                        </p:attrNameLst>
                                      </p:cBhvr>
                                      <p:tavLst>
                                        <p:tav tm="0">
                                          <p:val>
                                            <p:strVal val="ppt_w"/>
                                          </p:val>
                                        </p:tav>
                                        <p:tav tm="100000">
                                          <p:val>
                                            <p:fltVal val="0"/>
                                          </p:val>
                                        </p:tav>
                                      </p:tavLst>
                                    </p:anim>
                                    <p:anim calcmode="lin" valueType="num">
                                      <p:cBhvr>
                                        <p:cTn id="185" dur="1000"/>
                                        <p:tgtEl>
                                          <p:spTgt spid="75795"/>
                                        </p:tgtEl>
                                        <p:attrNameLst>
                                          <p:attrName>ppt_h</p:attrName>
                                        </p:attrNameLst>
                                      </p:cBhvr>
                                      <p:tavLst>
                                        <p:tav tm="0">
                                          <p:val>
                                            <p:strVal val="ppt_h"/>
                                          </p:val>
                                        </p:tav>
                                        <p:tav tm="100000">
                                          <p:val>
                                            <p:fltVal val="0"/>
                                          </p:val>
                                        </p:tav>
                                      </p:tavLst>
                                    </p:anim>
                                    <p:anim calcmode="lin" valueType="num">
                                      <p:cBhvr>
                                        <p:cTn id="186" dur="1000"/>
                                        <p:tgtEl>
                                          <p:spTgt spid="7579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87" dur="1000"/>
                                        <p:tgtEl>
                                          <p:spTgt spid="7579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88" dur="1" fill="hold">
                                          <p:stCondLst>
                                            <p:cond delay="999"/>
                                          </p:stCondLst>
                                        </p:cTn>
                                        <p:tgtEl>
                                          <p:spTgt spid="75795"/>
                                        </p:tgtEl>
                                        <p:attrNameLst>
                                          <p:attrName>style.visibility</p:attrName>
                                        </p:attrNameLst>
                                      </p:cBhvr>
                                      <p:to>
                                        <p:strVal val="hidden"/>
                                      </p:to>
                                    </p:set>
                                  </p:childTnLst>
                                </p:cTn>
                              </p:par>
                              <p:par>
                                <p:cTn id="189" presetID="15" presetClass="exit" presetSubtype="0" fill="hold" nodeType="withEffect">
                                  <p:stCondLst>
                                    <p:cond delay="0"/>
                                  </p:stCondLst>
                                  <p:childTnLst>
                                    <p:anim calcmode="lin" valueType="num">
                                      <p:cBhvr>
                                        <p:cTn id="190" dur="1000"/>
                                        <p:tgtEl>
                                          <p:spTgt spid="75796"/>
                                        </p:tgtEl>
                                        <p:attrNameLst>
                                          <p:attrName>ppt_w</p:attrName>
                                        </p:attrNameLst>
                                      </p:cBhvr>
                                      <p:tavLst>
                                        <p:tav tm="0">
                                          <p:val>
                                            <p:strVal val="ppt_w"/>
                                          </p:val>
                                        </p:tav>
                                        <p:tav tm="100000">
                                          <p:val>
                                            <p:fltVal val="0"/>
                                          </p:val>
                                        </p:tav>
                                      </p:tavLst>
                                    </p:anim>
                                    <p:anim calcmode="lin" valueType="num">
                                      <p:cBhvr>
                                        <p:cTn id="191" dur="1000"/>
                                        <p:tgtEl>
                                          <p:spTgt spid="75796"/>
                                        </p:tgtEl>
                                        <p:attrNameLst>
                                          <p:attrName>ppt_h</p:attrName>
                                        </p:attrNameLst>
                                      </p:cBhvr>
                                      <p:tavLst>
                                        <p:tav tm="0">
                                          <p:val>
                                            <p:strVal val="ppt_h"/>
                                          </p:val>
                                        </p:tav>
                                        <p:tav tm="100000">
                                          <p:val>
                                            <p:fltVal val="0"/>
                                          </p:val>
                                        </p:tav>
                                      </p:tavLst>
                                    </p:anim>
                                    <p:anim calcmode="lin" valueType="num">
                                      <p:cBhvr>
                                        <p:cTn id="192" dur="1000"/>
                                        <p:tgtEl>
                                          <p:spTgt spid="7579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93" dur="1000"/>
                                        <p:tgtEl>
                                          <p:spTgt spid="7579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94" dur="1" fill="hold">
                                          <p:stCondLst>
                                            <p:cond delay="999"/>
                                          </p:stCondLst>
                                        </p:cTn>
                                        <p:tgtEl>
                                          <p:spTgt spid="75796"/>
                                        </p:tgtEl>
                                        <p:attrNameLst>
                                          <p:attrName>style.visibility</p:attrName>
                                        </p:attrNameLst>
                                      </p:cBhvr>
                                      <p:to>
                                        <p:strVal val="hidden"/>
                                      </p:to>
                                    </p:set>
                                  </p:childTnLst>
                                </p:cTn>
                              </p:par>
                              <p:par>
                                <p:cTn id="195" presetID="15" presetClass="exit" presetSubtype="0" fill="hold" grpId="0" nodeType="withEffect">
                                  <p:stCondLst>
                                    <p:cond delay="0"/>
                                  </p:stCondLst>
                                  <p:childTnLst>
                                    <p:anim calcmode="lin" valueType="num">
                                      <p:cBhvr>
                                        <p:cTn id="196" dur="1000"/>
                                        <p:tgtEl>
                                          <p:spTgt spid="75797"/>
                                        </p:tgtEl>
                                        <p:attrNameLst>
                                          <p:attrName>ppt_w</p:attrName>
                                        </p:attrNameLst>
                                      </p:cBhvr>
                                      <p:tavLst>
                                        <p:tav tm="0">
                                          <p:val>
                                            <p:strVal val="ppt_w"/>
                                          </p:val>
                                        </p:tav>
                                        <p:tav tm="100000">
                                          <p:val>
                                            <p:fltVal val="0"/>
                                          </p:val>
                                        </p:tav>
                                      </p:tavLst>
                                    </p:anim>
                                    <p:anim calcmode="lin" valueType="num">
                                      <p:cBhvr>
                                        <p:cTn id="197" dur="1000"/>
                                        <p:tgtEl>
                                          <p:spTgt spid="75797"/>
                                        </p:tgtEl>
                                        <p:attrNameLst>
                                          <p:attrName>ppt_h</p:attrName>
                                        </p:attrNameLst>
                                      </p:cBhvr>
                                      <p:tavLst>
                                        <p:tav tm="0">
                                          <p:val>
                                            <p:strVal val="ppt_h"/>
                                          </p:val>
                                        </p:tav>
                                        <p:tav tm="100000">
                                          <p:val>
                                            <p:fltVal val="0"/>
                                          </p:val>
                                        </p:tav>
                                      </p:tavLst>
                                    </p:anim>
                                    <p:anim calcmode="lin" valueType="num">
                                      <p:cBhvr>
                                        <p:cTn id="198" dur="1000"/>
                                        <p:tgtEl>
                                          <p:spTgt spid="7579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99" dur="1000"/>
                                        <p:tgtEl>
                                          <p:spTgt spid="7579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00" dur="1" fill="hold">
                                          <p:stCondLst>
                                            <p:cond delay="999"/>
                                          </p:stCondLst>
                                        </p:cTn>
                                        <p:tgtEl>
                                          <p:spTgt spid="757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build="allAtOnce"/>
      <p:bldP spid="75780" grpId="0"/>
      <p:bldP spid="75781" grpId="0" animBg="1"/>
      <p:bldP spid="75781" grpId="1" animBg="1"/>
      <p:bldP spid="75782" grpId="0" animBg="1"/>
      <p:bldP spid="75782" grpId="1" animBg="1"/>
      <p:bldP spid="75783" grpId="0" animBg="1"/>
      <p:bldP spid="75783" grpId="1" animBg="1"/>
      <p:bldP spid="75784" grpId="0" animBg="1"/>
      <p:bldP spid="75784" grpId="1" animBg="1"/>
      <p:bldP spid="75785" grpId="0" animBg="1"/>
      <p:bldP spid="75785" grpId="1" animBg="1"/>
      <p:bldP spid="75786" grpId="0" animBg="1"/>
      <p:bldP spid="75786" grpId="1" animBg="1"/>
      <p:bldP spid="75787" grpId="0"/>
      <p:bldP spid="75787" grpId="1"/>
      <p:bldP spid="75788" grpId="0"/>
      <p:bldP spid="75788" grpId="1"/>
      <p:bldP spid="75789" grpId="0" animBg="1"/>
      <p:bldP spid="75789" grpId="1" animBg="1"/>
      <p:bldP spid="75790" grpId="0" animBg="1"/>
      <p:bldP spid="75790" grpId="1" animBg="1"/>
      <p:bldP spid="75791" grpId="0" animBg="1"/>
      <p:bldP spid="75791" grpId="1" animBg="1"/>
      <p:bldP spid="75792" grpId="0" animBg="1"/>
      <p:bldP spid="75792" grpId="1" animBg="1"/>
      <p:bldP spid="7579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493776"/>
            <a:ext cx="10479024" cy="713232"/>
          </a:xfrm>
        </p:spPr>
        <p:txBody>
          <a:bodyPr>
            <a:normAutofit/>
          </a:bodyPr>
          <a:lstStyle/>
          <a:p>
            <a:r>
              <a:rPr lang="en-PH" sz="3600" dirty="0">
                <a:solidFill>
                  <a:srgbClr val="FF0000"/>
                </a:solidFill>
                <a:latin typeface="Arial" panose="020B0604020202020204" pitchFamily="34" charset="0"/>
                <a:cs typeface="Arial" panose="020B0604020202020204" pitchFamily="34" charset="0"/>
              </a:rPr>
              <a:t>Long Term Impact of the Culture of  Pornography </a:t>
            </a:r>
          </a:p>
        </p:txBody>
      </p:sp>
      <p:sp>
        <p:nvSpPr>
          <p:cNvPr id="3" name="Content Placeholder 2"/>
          <p:cNvSpPr>
            <a:spLocks noGrp="1"/>
          </p:cNvSpPr>
          <p:nvPr>
            <p:ph idx="1"/>
          </p:nvPr>
        </p:nvSpPr>
        <p:spPr>
          <a:xfrm>
            <a:off x="585216" y="1655064"/>
            <a:ext cx="11475720" cy="4965192"/>
          </a:xfrm>
        </p:spPr>
        <p:txBody>
          <a:bodyPr>
            <a:normAutofit/>
          </a:bodyPr>
          <a:lstStyle/>
          <a:p>
            <a:pPr marL="0" indent="0">
              <a:buNone/>
            </a:pPr>
            <a:r>
              <a:rPr lang="en-US" sz="2800" b="1" dirty="0">
                <a:latin typeface="Arial" panose="020B0604020202020204" pitchFamily="34" charset="0"/>
                <a:cs typeface="Arial" panose="020B0604020202020204" pitchFamily="34" charset="0"/>
              </a:rPr>
              <a:t>Pornography reinforces the negative stereotypes of men (as obsessively sexual)  and women (as sexual objects )  ; promotes male sexual aggression  and violence against women  ;</a:t>
            </a:r>
          </a:p>
          <a:p>
            <a:pPr marL="0" indent="0">
              <a:buNone/>
            </a:pPr>
            <a:r>
              <a:rPr lang="en-US" sz="2800" b="1" dirty="0">
                <a:latin typeface="Arial" panose="020B0604020202020204" pitchFamily="34" charset="0"/>
                <a:cs typeface="Arial" panose="020B0604020202020204" pitchFamily="34" charset="0"/>
              </a:rPr>
              <a:t>Pornography hurts adults, children, couples, families, and society.</a:t>
            </a:r>
          </a:p>
          <a:p>
            <a:pPr marL="0" indent="0">
              <a:buNone/>
            </a:pPr>
            <a:r>
              <a:rPr lang="en-US" sz="2800" b="1" i="1" dirty="0">
                <a:solidFill>
                  <a:srgbClr val="C00000"/>
                </a:solidFill>
                <a:latin typeface="Arial" panose="020B0604020202020204" pitchFamily="34" charset="0"/>
                <a:cs typeface="Arial" panose="020B0604020202020204" pitchFamily="34" charset="0"/>
              </a:rPr>
              <a:t>Among adolescents, </a:t>
            </a:r>
            <a:r>
              <a:rPr lang="en-US" sz="2800" b="1" i="1" dirty="0">
                <a:latin typeface="Arial" panose="020B0604020202020204" pitchFamily="34" charset="0"/>
                <a:cs typeface="Arial" panose="020B0604020202020204" pitchFamily="34" charset="0"/>
              </a:rPr>
              <a:t>pornography hinders the development of a healthy sexuality, and among adults, it distorts sexual attitudes and social realities. In families, pornography use leads to marital dissatisfaction, infidelity, separation, and divorce</a:t>
            </a:r>
            <a:r>
              <a:rPr lang="en-US" sz="2800" b="1" dirty="0">
                <a:latin typeface="Arial" panose="020B0604020202020204" pitchFamily="34" charset="0"/>
                <a:cs typeface="Arial" panose="020B0604020202020204" pitchFamily="34" charset="0"/>
              </a:rPr>
              <a:t>.”</a:t>
            </a:r>
          </a:p>
          <a:p>
            <a:pPr marL="0" lvl="0" indent="0">
              <a:buNone/>
            </a:pPr>
            <a:r>
              <a:rPr lang="en-PH" sz="2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40 percent of people identified as “</a:t>
            </a:r>
            <a:r>
              <a:rPr lang="en-PH" sz="2800" b="1" dirty="0">
                <a:solidFill>
                  <a:srgbClr val="D00ED5"/>
                </a:solidFill>
                <a:latin typeface="Arial" panose="020B0604020202020204" pitchFamily="34" charset="0"/>
                <a:ea typeface="Times New Roman" panose="02020603050405020304" pitchFamily="18" charset="0"/>
                <a:cs typeface="Times New Roman" panose="02020603050405020304" pitchFamily="18" charset="0"/>
              </a:rPr>
              <a:t>sex addicts</a:t>
            </a:r>
            <a:r>
              <a:rPr lang="en-PH" sz="2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lose their spouses, 58 percent suffer considerable financial losses, and about 33% lose their jobs.</a:t>
            </a:r>
            <a:r>
              <a:rPr lang="en-PH" sz="1800" b="1" baseline="30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American</a:t>
            </a:r>
            <a:r>
              <a:rPr lang="en-PH" sz="1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PH"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Psychological Association </a:t>
            </a:r>
            <a:r>
              <a:rPr lang="en-PH" sz="1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PH" sz="32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b="1" dirty="0">
              <a:latin typeface="Arial" panose="020B0604020202020204" pitchFamily="34" charset="0"/>
              <a:cs typeface="Arial" panose="020B0604020202020204" pitchFamily="34" charset="0"/>
            </a:endParaRPr>
          </a:p>
          <a:p>
            <a:endParaRPr lang="en-US" b="1" dirty="0"/>
          </a:p>
          <a:p>
            <a:endParaRPr lang="en-PH" b="1" dirty="0"/>
          </a:p>
          <a:p>
            <a:endParaRPr lang="en-PH" dirty="0"/>
          </a:p>
        </p:txBody>
      </p:sp>
    </p:spTree>
    <p:extLst>
      <p:ext uri="{BB962C8B-B14F-4D97-AF65-F5344CB8AC3E}">
        <p14:creationId xmlns:p14="http://schemas.microsoft.com/office/powerpoint/2010/main" val="87739353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4632" y="731520"/>
            <a:ext cx="11707368" cy="5137469"/>
          </a:xfrm>
        </p:spPr>
        <p:txBody>
          <a:bodyPr>
            <a:noAutofit/>
          </a:bodyPr>
          <a:lstStyle/>
          <a:p>
            <a:r>
              <a:rPr lang="en-US" sz="2800" b="1" i="1" dirty="0"/>
              <a:t>Pornographic content of phone </a:t>
            </a:r>
            <a:r>
              <a:rPr lang="en-US" sz="2800" b="1" i="1" dirty="0">
                <a:solidFill>
                  <a:srgbClr val="FF0000"/>
                </a:solidFill>
              </a:rPr>
              <a:t>texting among teenagers, </a:t>
            </a:r>
            <a:r>
              <a:rPr lang="en-US" sz="2800" b="1" i="1" dirty="0"/>
              <a:t>shows  that the digital revolution is being used by younger and younger children to dismantle the barriers that channel sexuality into family life. </a:t>
            </a:r>
            <a:endParaRPr lang="en-US" sz="2800" b="1" baseline="30000" dirty="0"/>
          </a:p>
          <a:p>
            <a:r>
              <a:rPr lang="en-PH" sz="2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It increases the odds of </a:t>
            </a:r>
            <a:r>
              <a:rPr lang="en-PH" sz="2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teenage pregnancy</a:t>
            </a:r>
            <a:r>
              <a:rPr lang="en-PH" sz="2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Teenagers with frequent exposure to sexual content on TV have a substantially greater likelihood of teenage pregnancy</a:t>
            </a:r>
          </a:p>
          <a:p>
            <a:r>
              <a:rPr lang="en-PH" sz="2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It </a:t>
            </a:r>
            <a:r>
              <a:rPr lang="en-PH" sz="2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hinders sexual development.</a:t>
            </a:r>
            <a:r>
              <a:rPr lang="en-PH" sz="2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Pornography viewing by teens disorients them during the developmental phase when they have to learn how to handle their sexuality and when they are most vulnerable to uncertainty about their sexual beliefs and moral </a:t>
            </a:r>
            <a:r>
              <a:rPr lang="en-PH" sz="28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values.</a:t>
            </a:r>
            <a:r>
              <a:rPr lang="en-PH" sz="2800" b="1" baseline="300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ix</a:t>
            </a:r>
            <a:r>
              <a:rPr lang="en-PH" sz="2800" b="1" baseline="30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 </a:t>
            </a:r>
            <a:r>
              <a:rPr lang="en-PH" sz="2800" b="1" baseline="30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American Psychological Association) </a:t>
            </a:r>
            <a:endParaRPr lang="en-US" sz="2800" b="1" dirty="0">
              <a:solidFill>
                <a:srgbClr val="FF0000"/>
              </a:solidFill>
            </a:endParaRPr>
          </a:p>
          <a:p>
            <a:endParaRPr lang="en-PH" sz="2800" b="1" dirty="0"/>
          </a:p>
        </p:txBody>
      </p:sp>
    </p:spTree>
    <p:extLst>
      <p:ext uri="{BB962C8B-B14F-4D97-AF65-F5344CB8AC3E}">
        <p14:creationId xmlns:p14="http://schemas.microsoft.com/office/powerpoint/2010/main" val="4049768627"/>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3600" b="1" dirty="0"/>
              <a:t> Introduction</a:t>
            </a:r>
            <a:endParaRPr lang="ko-KR" altLang="en-US" sz="3600" b="1" dirty="0"/>
          </a:p>
        </p:txBody>
      </p:sp>
      <p:sp>
        <p:nvSpPr>
          <p:cNvPr id="3" name="내용 개체 틀 2"/>
          <p:cNvSpPr>
            <a:spLocks noGrp="1"/>
          </p:cNvSpPr>
          <p:nvPr>
            <p:ph idx="1"/>
          </p:nvPr>
        </p:nvSpPr>
        <p:spPr/>
        <p:txBody>
          <a:bodyPr>
            <a:normAutofit fontScale="92500" lnSpcReduction="20000"/>
          </a:bodyPr>
          <a:lstStyle/>
          <a:p>
            <a:r>
              <a:rPr lang="en-US" altLang="ko-KR" sz="2600" u="sng" dirty="0">
                <a:solidFill>
                  <a:srgbClr val="FF0000"/>
                </a:solidFill>
                <a:latin typeface="Arial" panose="020B0604020202020204" pitchFamily="34" charset="0"/>
                <a:cs typeface="Arial" panose="020B0604020202020204" pitchFamily="34" charset="0"/>
              </a:rPr>
              <a:t>Trafficking</a:t>
            </a:r>
            <a:r>
              <a:rPr lang="en-US" altLang="ko-KR" sz="2600" dirty="0">
                <a:latin typeface="Arial" panose="020B0604020202020204" pitchFamily="34" charset="0"/>
                <a:cs typeface="Arial" panose="020B0604020202020204" pitchFamily="34" charset="0"/>
              </a:rPr>
              <a:t> is one form of violence against women and children capitalizing on the economic, political and social marginalization of  women</a:t>
            </a:r>
          </a:p>
          <a:p>
            <a:r>
              <a:rPr lang="en-US" altLang="ko-KR" sz="2600" dirty="0">
                <a:latin typeface="Arial" panose="020B0604020202020204" pitchFamily="34" charset="0"/>
                <a:cs typeface="Arial" panose="020B0604020202020204" pitchFamily="34" charset="0"/>
              </a:rPr>
              <a:t>It is a profoundly </a:t>
            </a:r>
            <a:r>
              <a:rPr lang="en-US" altLang="ko-KR" sz="2600" u="sng" dirty="0">
                <a:solidFill>
                  <a:srgbClr val="FF0000"/>
                </a:solidFill>
                <a:latin typeface="Arial" panose="020B0604020202020204" pitchFamily="34" charset="0"/>
                <a:cs typeface="Arial" panose="020B0604020202020204" pitchFamily="34" charset="0"/>
              </a:rPr>
              <a:t>gendered phenomenon</a:t>
            </a:r>
            <a:r>
              <a:rPr lang="en-US" altLang="ko-KR" sz="2600" dirty="0">
                <a:solidFill>
                  <a:srgbClr val="FF0000"/>
                </a:solidFill>
                <a:latin typeface="Arial" panose="020B0604020202020204" pitchFamily="34" charset="0"/>
                <a:cs typeface="Arial" panose="020B0604020202020204" pitchFamily="34" charset="0"/>
              </a:rPr>
              <a:t>  </a:t>
            </a:r>
            <a:r>
              <a:rPr lang="en-US" altLang="ko-KR" sz="2600" dirty="0">
                <a:latin typeface="Arial" panose="020B0604020202020204" pitchFamily="34" charset="0"/>
                <a:cs typeface="Arial" panose="020B0604020202020204" pitchFamily="34" charset="0"/>
              </a:rPr>
              <a:t>that is perpetrated  by patriarchal structures, cultural practices, and socio-economic inequalities</a:t>
            </a:r>
          </a:p>
          <a:p>
            <a:r>
              <a:rPr lang="en-US" altLang="ko-KR" sz="2600" dirty="0">
                <a:latin typeface="Arial" panose="020B0604020202020204" pitchFamily="34" charset="0"/>
                <a:cs typeface="Arial" panose="020B0604020202020204" pitchFamily="34" charset="0"/>
              </a:rPr>
              <a:t>It constitutes a massive violation of </a:t>
            </a:r>
            <a:r>
              <a:rPr lang="en-US" altLang="ko-KR" sz="2600" u="sng" dirty="0">
                <a:solidFill>
                  <a:srgbClr val="FF0000"/>
                </a:solidFill>
                <a:latin typeface="Arial" panose="020B0604020202020204" pitchFamily="34" charset="0"/>
                <a:cs typeface="Arial" panose="020B0604020202020204" pitchFamily="34" charset="0"/>
              </a:rPr>
              <a:t>human rights that needs to be addressed  collectively by governments and NGOs</a:t>
            </a:r>
          </a:p>
          <a:p>
            <a:r>
              <a:rPr lang="en-US" altLang="ko-KR" sz="2600" dirty="0">
                <a:latin typeface="Arial" panose="020B0604020202020204" pitchFamily="34" charset="0"/>
                <a:cs typeface="Arial" panose="020B0604020202020204" pitchFamily="34" charset="0"/>
              </a:rPr>
              <a:t>Human trafficking  occurs  within countries as well as across national boundaries and  is considered to be one of the most lucrative forms of organized crime with approximately $US 25-31 billion profits a year</a:t>
            </a:r>
          </a:p>
          <a:p>
            <a:pPr marL="0" indent="0">
              <a:buNone/>
            </a:pPr>
            <a:r>
              <a:rPr lang="en-US" altLang="ko-KR" sz="2600" dirty="0">
                <a:latin typeface="Arial" panose="020B0604020202020204" pitchFamily="34" charset="0"/>
                <a:cs typeface="Arial" panose="020B0604020202020204" pitchFamily="34" charset="0"/>
              </a:rPr>
              <a:t> All countries are affected by trafficking either as sending, transit or    receiving country</a:t>
            </a:r>
          </a:p>
          <a:p>
            <a:endParaRPr lang="en-SG" altLang="ko-KR" sz="2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02923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959608" y="533400"/>
            <a:ext cx="7498080" cy="1143000"/>
          </a:xfrm>
        </p:spPr>
        <p:txBody>
          <a:bodyPr>
            <a:noAutofit/>
          </a:bodyPr>
          <a:lstStyle/>
          <a:p>
            <a:pPr marL="628650" indent="-628650" algn="ctr"/>
            <a:r>
              <a:rPr lang="en-US" altLang="ko-KR" sz="3600" b="1" dirty="0"/>
              <a:t> </a:t>
            </a:r>
            <a:r>
              <a:rPr lang="en-US" altLang="ko-KR" sz="3600" b="1" dirty="0">
                <a:latin typeface="Arial" panose="020B0604020202020204" pitchFamily="34" charset="0"/>
                <a:cs typeface="Arial" panose="020B0604020202020204" pitchFamily="34" charset="0"/>
              </a:rPr>
              <a:t>Consequences of Trafficking  for  Sexual Exploitation</a:t>
            </a:r>
          </a:p>
        </p:txBody>
      </p:sp>
      <p:grpSp>
        <p:nvGrpSpPr>
          <p:cNvPr id="20" name="그룹 19"/>
          <p:cNvGrpSpPr/>
          <p:nvPr/>
        </p:nvGrpSpPr>
        <p:grpSpPr>
          <a:xfrm>
            <a:off x="1572768" y="1764793"/>
            <a:ext cx="9610344" cy="4800354"/>
            <a:chOff x="152400" y="1143000"/>
            <a:chExt cx="8915400" cy="5484928"/>
          </a:xfrm>
        </p:grpSpPr>
        <p:sp>
          <p:nvSpPr>
            <p:cNvPr id="5" name="Oval 3"/>
            <p:cNvSpPr>
              <a:spLocks noChangeArrowheads="1"/>
            </p:cNvSpPr>
            <p:nvPr/>
          </p:nvSpPr>
          <p:spPr bwMode="auto">
            <a:xfrm>
              <a:off x="2743200" y="1143000"/>
              <a:ext cx="4191000" cy="1524000"/>
            </a:xfrm>
            <a:prstGeom prst="ellipse">
              <a:avLst/>
            </a:prstGeom>
            <a:solidFill>
              <a:srgbClr val="FFFF00"/>
            </a:solidFill>
            <a:ln w="12700">
              <a:solidFill>
                <a:schemeClr val="tx1"/>
              </a:solidFill>
              <a:round/>
              <a:headEnd type="none" w="sm" len="sm"/>
              <a:tailEnd type="none" w="sm" len="sm"/>
            </a:ln>
          </p:spPr>
          <p:txBody>
            <a:bodyPr wrap="none" anchor="ctr"/>
            <a:lstStyle/>
            <a:p>
              <a:pPr algn="ctr">
                <a:lnSpc>
                  <a:spcPct val="95000"/>
                </a:lnSpc>
              </a:pPr>
              <a:r>
                <a:rPr lang="en-US" b="1" i="1" dirty="0">
                  <a:solidFill>
                    <a:srgbClr val="FF0066"/>
                  </a:solidFill>
                  <a:latin typeface="Arial" pitchFamily="34" charset="0"/>
                  <a:cs typeface="Arial" pitchFamily="34" charset="0"/>
                </a:rPr>
                <a:t>The Harms of Prostitution </a:t>
              </a:r>
            </a:p>
            <a:p>
              <a:pPr algn="ctr">
                <a:lnSpc>
                  <a:spcPct val="95000"/>
                </a:lnSpc>
              </a:pPr>
              <a:r>
                <a:rPr lang="en-US" b="1" i="1" dirty="0">
                  <a:solidFill>
                    <a:srgbClr val="FF0066"/>
                  </a:solidFill>
                  <a:latin typeface="Arial" pitchFamily="34" charset="0"/>
                  <a:cs typeface="Arial" pitchFamily="34" charset="0"/>
                </a:rPr>
                <a:t>and Trafficking</a:t>
              </a:r>
              <a:endParaRPr lang="en-US" b="1" i="1" dirty="0">
                <a:solidFill>
                  <a:schemeClr val="tx2"/>
                </a:solidFill>
                <a:latin typeface="Arial" pitchFamily="34" charset="0"/>
                <a:cs typeface="Arial" pitchFamily="34" charset="0"/>
              </a:endParaRPr>
            </a:p>
          </p:txBody>
        </p:sp>
        <p:sp>
          <p:nvSpPr>
            <p:cNvPr id="6" name="Text Box 5"/>
            <p:cNvSpPr txBox="1">
              <a:spLocks noChangeArrowheads="1"/>
            </p:cNvSpPr>
            <p:nvPr/>
          </p:nvSpPr>
          <p:spPr bwMode="auto">
            <a:xfrm>
              <a:off x="152400" y="2971800"/>
              <a:ext cx="1752600" cy="2658900"/>
            </a:xfrm>
            <a:prstGeom prst="rect">
              <a:avLst/>
            </a:prstGeom>
            <a:solidFill>
              <a:srgbClr val="CCFFFF"/>
            </a:solidFill>
            <a:ln w="38100">
              <a:solidFill>
                <a:srgbClr val="33CC33"/>
              </a:solidFill>
              <a:miter lim="800000"/>
              <a:headEnd type="none" w="sm" len="sm"/>
              <a:tailEnd type="none" w="sm" len="sm"/>
            </a:ln>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lnSpc>
                  <a:spcPct val="90000"/>
                </a:lnSpc>
              </a:pPr>
              <a:r>
                <a:rPr lang="en-US" sz="1400" dirty="0">
                  <a:latin typeface="Arial" pitchFamily="34" charset="0"/>
                  <a:cs typeface="Arial" pitchFamily="34" charset="0"/>
                </a:rPr>
                <a:t>HEALTH HAZARDS</a:t>
              </a:r>
            </a:p>
            <a:p>
              <a:pPr algn="ctr"/>
              <a:endParaRPr lang="en-US" sz="1800" dirty="0">
                <a:latin typeface="Arial" pitchFamily="34" charset="0"/>
                <a:cs typeface="Arial" pitchFamily="34" charset="0"/>
              </a:endParaRPr>
            </a:p>
            <a:p>
              <a:pPr algn="ctr">
                <a:lnSpc>
                  <a:spcPct val="105000"/>
                </a:lnSpc>
              </a:pPr>
              <a:r>
                <a:rPr lang="en-US" dirty="0">
                  <a:latin typeface="Arial" pitchFamily="34" charset="0"/>
                  <a:cs typeface="Arial" pitchFamily="34" charset="0"/>
                </a:rPr>
                <a:t>STDS</a:t>
              </a:r>
            </a:p>
            <a:p>
              <a:pPr algn="ctr">
                <a:lnSpc>
                  <a:spcPct val="105000"/>
                </a:lnSpc>
              </a:pPr>
              <a:r>
                <a:rPr lang="en-US" dirty="0">
                  <a:latin typeface="Arial" pitchFamily="34" charset="0"/>
                  <a:cs typeface="Arial" pitchFamily="34" charset="0"/>
                </a:rPr>
                <a:t>PID</a:t>
              </a:r>
            </a:p>
            <a:p>
              <a:pPr algn="ctr">
                <a:lnSpc>
                  <a:spcPct val="105000"/>
                </a:lnSpc>
              </a:pPr>
              <a:r>
                <a:rPr lang="en-US" dirty="0">
                  <a:latin typeface="Arial" pitchFamily="34" charset="0"/>
                  <a:cs typeface="Arial" pitchFamily="34" charset="0"/>
                </a:rPr>
                <a:t>VD</a:t>
              </a:r>
            </a:p>
            <a:p>
              <a:pPr algn="ctr">
                <a:lnSpc>
                  <a:spcPct val="105000"/>
                </a:lnSpc>
              </a:pPr>
              <a:r>
                <a:rPr lang="en-US" dirty="0">
                  <a:latin typeface="Arial" pitchFamily="34" charset="0"/>
                  <a:cs typeface="Arial" pitchFamily="34" charset="0"/>
                </a:rPr>
                <a:t>HIV AIDS</a:t>
              </a:r>
            </a:p>
            <a:p>
              <a:pPr algn="ctr">
                <a:lnSpc>
                  <a:spcPct val="105000"/>
                </a:lnSpc>
              </a:pPr>
              <a:r>
                <a:rPr lang="en-US" dirty="0">
                  <a:latin typeface="Arial" pitchFamily="34" charset="0"/>
                  <a:cs typeface="Arial" pitchFamily="34" charset="0"/>
                </a:rPr>
                <a:t>Infertility</a:t>
              </a:r>
            </a:p>
            <a:p>
              <a:pPr algn="ctr"/>
              <a:endParaRPr lang="en-US" dirty="0">
                <a:latin typeface="Arial" pitchFamily="34" charset="0"/>
                <a:cs typeface="Arial" pitchFamily="34" charset="0"/>
              </a:endParaRPr>
            </a:p>
          </p:txBody>
        </p:sp>
        <p:sp>
          <p:nvSpPr>
            <p:cNvPr id="7" name="Text Box 6"/>
            <p:cNvSpPr txBox="1">
              <a:spLocks noChangeArrowheads="1"/>
            </p:cNvSpPr>
            <p:nvPr/>
          </p:nvSpPr>
          <p:spPr bwMode="auto">
            <a:xfrm>
              <a:off x="2057400" y="2971800"/>
              <a:ext cx="2209800" cy="2040510"/>
            </a:xfrm>
            <a:prstGeom prst="rect">
              <a:avLst/>
            </a:prstGeom>
            <a:solidFill>
              <a:srgbClr val="FFCCFF"/>
            </a:solidFill>
            <a:ln w="38100">
              <a:solidFill>
                <a:srgbClr val="33CC33"/>
              </a:solidFill>
              <a:miter lim="800000"/>
              <a:headEnd type="none" w="sm" len="sm"/>
              <a:tailEnd type="none" w="sm" len="sm"/>
            </a:ln>
          </p:spPr>
          <p:txBody>
            <a:bodyPr>
              <a:spAutoFit/>
            </a:bodyPr>
            <a:lstStyle>
              <a:lvl1pPr defTabSz="1943100">
                <a:defRPr sz="1600">
                  <a:solidFill>
                    <a:schemeClr val="tx1"/>
                  </a:solidFill>
                  <a:latin typeface="Times New Roman" pitchFamily="18" charset="0"/>
                </a:defRPr>
              </a:lvl1pPr>
              <a:lvl2pPr marL="742950" indent="-285750" defTabSz="1943100">
                <a:defRPr sz="1600">
                  <a:solidFill>
                    <a:schemeClr val="tx1"/>
                  </a:solidFill>
                  <a:latin typeface="Times New Roman" pitchFamily="18" charset="0"/>
                </a:defRPr>
              </a:lvl2pPr>
              <a:lvl3pPr marL="1143000" indent="-228600" defTabSz="1943100">
                <a:defRPr sz="1600">
                  <a:solidFill>
                    <a:schemeClr val="tx1"/>
                  </a:solidFill>
                  <a:latin typeface="Times New Roman" pitchFamily="18" charset="0"/>
                </a:defRPr>
              </a:lvl3pPr>
              <a:lvl4pPr marL="1600200" indent="-228600" defTabSz="1943100">
                <a:defRPr sz="1600">
                  <a:solidFill>
                    <a:schemeClr val="tx1"/>
                  </a:solidFill>
                  <a:latin typeface="Times New Roman" pitchFamily="18" charset="0"/>
                </a:defRPr>
              </a:lvl4pPr>
              <a:lvl5pPr marL="2057400" indent="-228600" defTabSz="1943100">
                <a:defRPr sz="1600">
                  <a:solidFill>
                    <a:schemeClr val="tx1"/>
                  </a:solidFill>
                  <a:latin typeface="Times New Roman" pitchFamily="18" charset="0"/>
                </a:defRPr>
              </a:lvl5pPr>
              <a:lvl6pPr marL="2514600" indent="-228600" defTabSz="1943100" eaLnBrk="0" fontAlgn="base" hangingPunct="0">
                <a:spcBef>
                  <a:spcPct val="0"/>
                </a:spcBef>
                <a:spcAft>
                  <a:spcPct val="0"/>
                </a:spcAft>
                <a:defRPr sz="1600">
                  <a:solidFill>
                    <a:schemeClr val="tx1"/>
                  </a:solidFill>
                  <a:latin typeface="Times New Roman" pitchFamily="18" charset="0"/>
                </a:defRPr>
              </a:lvl6pPr>
              <a:lvl7pPr marL="2971800" indent="-228600" defTabSz="1943100" eaLnBrk="0" fontAlgn="base" hangingPunct="0">
                <a:spcBef>
                  <a:spcPct val="0"/>
                </a:spcBef>
                <a:spcAft>
                  <a:spcPct val="0"/>
                </a:spcAft>
                <a:defRPr sz="1600">
                  <a:solidFill>
                    <a:schemeClr val="tx1"/>
                  </a:solidFill>
                  <a:latin typeface="Times New Roman" pitchFamily="18" charset="0"/>
                </a:defRPr>
              </a:lvl7pPr>
              <a:lvl8pPr marL="3429000" indent="-228600" defTabSz="1943100" eaLnBrk="0" fontAlgn="base" hangingPunct="0">
                <a:spcBef>
                  <a:spcPct val="0"/>
                </a:spcBef>
                <a:spcAft>
                  <a:spcPct val="0"/>
                </a:spcAft>
                <a:defRPr sz="1600">
                  <a:solidFill>
                    <a:schemeClr val="tx1"/>
                  </a:solidFill>
                  <a:latin typeface="Times New Roman" pitchFamily="18" charset="0"/>
                </a:defRPr>
              </a:lvl8pPr>
              <a:lvl9pPr marL="3886200" indent="-228600" defTabSz="1943100" eaLnBrk="0" fontAlgn="base" hangingPunct="0">
                <a:spcBef>
                  <a:spcPct val="0"/>
                </a:spcBef>
                <a:spcAft>
                  <a:spcPct val="0"/>
                </a:spcAft>
                <a:defRPr sz="1600">
                  <a:solidFill>
                    <a:schemeClr val="tx1"/>
                  </a:solidFill>
                  <a:latin typeface="Times New Roman" pitchFamily="18" charset="0"/>
                </a:defRPr>
              </a:lvl9pPr>
            </a:lstStyle>
            <a:p>
              <a:pPr algn="ctr">
                <a:lnSpc>
                  <a:spcPct val="95000"/>
                </a:lnSpc>
              </a:pPr>
              <a:r>
                <a:rPr lang="en-US" sz="1400" dirty="0">
                  <a:latin typeface="Arial" pitchFamily="34" charset="0"/>
                  <a:cs typeface="Arial" pitchFamily="34" charset="0"/>
                </a:rPr>
                <a:t>PHYSICAL HAZARDS</a:t>
              </a:r>
            </a:p>
            <a:p>
              <a:pPr algn="ctr"/>
              <a:endParaRPr lang="en-US" sz="700" dirty="0">
                <a:latin typeface="Arial" pitchFamily="34" charset="0"/>
                <a:cs typeface="Arial" pitchFamily="34" charset="0"/>
              </a:endParaRPr>
            </a:p>
            <a:p>
              <a:pPr algn="ctr">
                <a:lnSpc>
                  <a:spcPct val="90000"/>
                </a:lnSpc>
              </a:pPr>
              <a:r>
                <a:rPr lang="en-US" sz="1400" dirty="0">
                  <a:latin typeface="Arial" pitchFamily="34" charset="0"/>
                  <a:cs typeface="Arial" pitchFamily="34" charset="0"/>
                </a:rPr>
                <a:t>Physical Violence</a:t>
              </a:r>
            </a:p>
            <a:p>
              <a:pPr algn="ctr">
                <a:lnSpc>
                  <a:spcPct val="90000"/>
                </a:lnSpc>
              </a:pPr>
              <a:r>
                <a:rPr lang="en-US" sz="1400" dirty="0">
                  <a:latin typeface="Arial" pitchFamily="34" charset="0"/>
                  <a:cs typeface="Arial" pitchFamily="34" charset="0"/>
                </a:rPr>
                <a:t>Battery</a:t>
              </a:r>
            </a:p>
            <a:p>
              <a:pPr algn="ctr">
                <a:lnSpc>
                  <a:spcPct val="90000"/>
                </a:lnSpc>
              </a:pPr>
              <a:r>
                <a:rPr lang="en-US" sz="1400" dirty="0">
                  <a:latin typeface="Arial" pitchFamily="34" charset="0"/>
                  <a:cs typeface="Arial" pitchFamily="34" charset="0"/>
                </a:rPr>
                <a:t>Assault/Rape</a:t>
              </a:r>
            </a:p>
            <a:p>
              <a:pPr algn="ctr">
                <a:lnSpc>
                  <a:spcPct val="90000"/>
                </a:lnSpc>
              </a:pPr>
              <a:r>
                <a:rPr lang="en-US" sz="1400" dirty="0">
                  <a:latin typeface="Arial" pitchFamily="34" charset="0"/>
                  <a:cs typeface="Arial" pitchFamily="34" charset="0"/>
                </a:rPr>
                <a:t>Forced Drugging</a:t>
              </a:r>
            </a:p>
            <a:p>
              <a:pPr algn="ctr">
                <a:lnSpc>
                  <a:spcPct val="90000"/>
                </a:lnSpc>
              </a:pPr>
              <a:r>
                <a:rPr lang="en-US" sz="1400" dirty="0">
                  <a:latin typeface="Arial" pitchFamily="34" charset="0"/>
                  <a:cs typeface="Arial" pitchFamily="34" charset="0"/>
                </a:rPr>
                <a:t>Kidnapping</a:t>
              </a:r>
            </a:p>
            <a:p>
              <a:pPr algn="ctr">
                <a:lnSpc>
                  <a:spcPct val="90000"/>
                </a:lnSpc>
              </a:pPr>
              <a:r>
                <a:rPr lang="en-US" sz="1400" dirty="0">
                  <a:latin typeface="Arial" pitchFamily="34" charset="0"/>
                  <a:cs typeface="Arial" pitchFamily="34" charset="0"/>
                </a:rPr>
                <a:t>Unwanted Pregnancy</a:t>
              </a:r>
            </a:p>
            <a:p>
              <a:pPr algn="ctr">
                <a:lnSpc>
                  <a:spcPct val="90000"/>
                </a:lnSpc>
              </a:pPr>
              <a:r>
                <a:rPr lang="en-US" sz="1400" dirty="0">
                  <a:latin typeface="Arial" pitchFamily="34" charset="0"/>
                  <a:cs typeface="Arial" pitchFamily="34" charset="0"/>
                </a:rPr>
                <a:t>Drug Addiction</a:t>
              </a:r>
              <a:endParaRPr lang="en-US" dirty="0">
                <a:latin typeface="Arial" pitchFamily="34" charset="0"/>
                <a:cs typeface="Arial" pitchFamily="34" charset="0"/>
              </a:endParaRPr>
            </a:p>
          </p:txBody>
        </p:sp>
        <p:sp>
          <p:nvSpPr>
            <p:cNvPr id="8" name="Text Box 7"/>
            <p:cNvSpPr txBox="1">
              <a:spLocks noChangeArrowheads="1"/>
            </p:cNvSpPr>
            <p:nvPr/>
          </p:nvSpPr>
          <p:spPr bwMode="auto">
            <a:xfrm>
              <a:off x="4419599" y="2971800"/>
              <a:ext cx="2324100" cy="2116249"/>
            </a:xfrm>
            <a:prstGeom prst="rect">
              <a:avLst/>
            </a:prstGeom>
            <a:solidFill>
              <a:srgbClr val="FFC000"/>
            </a:solidFill>
            <a:ln w="38100">
              <a:solidFill>
                <a:srgbClr val="33CC33"/>
              </a:solidFill>
              <a:miter lim="800000"/>
              <a:headEnd type="none" w="sm" len="sm"/>
              <a:tailEnd type="none" w="sm" len="sm"/>
            </a:ln>
          </p:spPr>
          <p:txBody>
            <a:bodyPr>
              <a:spAutoFit/>
            </a:bodyPr>
            <a:lstStyle>
              <a:lvl1pPr defTabSz="1943100">
                <a:defRPr sz="1600">
                  <a:solidFill>
                    <a:schemeClr val="tx1"/>
                  </a:solidFill>
                  <a:latin typeface="Times New Roman" pitchFamily="18" charset="0"/>
                </a:defRPr>
              </a:lvl1pPr>
              <a:lvl2pPr marL="742950" indent="-285750" defTabSz="1943100">
                <a:defRPr sz="1600">
                  <a:solidFill>
                    <a:schemeClr val="tx1"/>
                  </a:solidFill>
                  <a:latin typeface="Times New Roman" pitchFamily="18" charset="0"/>
                </a:defRPr>
              </a:lvl2pPr>
              <a:lvl3pPr marL="1143000" indent="-228600" defTabSz="1943100">
                <a:defRPr sz="1600">
                  <a:solidFill>
                    <a:schemeClr val="tx1"/>
                  </a:solidFill>
                  <a:latin typeface="Times New Roman" pitchFamily="18" charset="0"/>
                </a:defRPr>
              </a:lvl3pPr>
              <a:lvl4pPr marL="1600200" indent="-228600" defTabSz="1943100">
                <a:defRPr sz="1600">
                  <a:solidFill>
                    <a:schemeClr val="tx1"/>
                  </a:solidFill>
                  <a:latin typeface="Times New Roman" pitchFamily="18" charset="0"/>
                </a:defRPr>
              </a:lvl4pPr>
              <a:lvl5pPr marL="2057400" indent="-228600" defTabSz="1943100">
                <a:defRPr sz="1600">
                  <a:solidFill>
                    <a:schemeClr val="tx1"/>
                  </a:solidFill>
                  <a:latin typeface="Times New Roman" pitchFamily="18" charset="0"/>
                </a:defRPr>
              </a:lvl5pPr>
              <a:lvl6pPr marL="2514600" indent="-228600" defTabSz="1943100" eaLnBrk="0" fontAlgn="base" hangingPunct="0">
                <a:spcBef>
                  <a:spcPct val="0"/>
                </a:spcBef>
                <a:spcAft>
                  <a:spcPct val="0"/>
                </a:spcAft>
                <a:defRPr sz="1600">
                  <a:solidFill>
                    <a:schemeClr val="tx1"/>
                  </a:solidFill>
                  <a:latin typeface="Times New Roman" pitchFamily="18" charset="0"/>
                </a:defRPr>
              </a:lvl6pPr>
              <a:lvl7pPr marL="2971800" indent="-228600" defTabSz="1943100" eaLnBrk="0" fontAlgn="base" hangingPunct="0">
                <a:spcBef>
                  <a:spcPct val="0"/>
                </a:spcBef>
                <a:spcAft>
                  <a:spcPct val="0"/>
                </a:spcAft>
                <a:defRPr sz="1600">
                  <a:solidFill>
                    <a:schemeClr val="tx1"/>
                  </a:solidFill>
                  <a:latin typeface="Times New Roman" pitchFamily="18" charset="0"/>
                </a:defRPr>
              </a:lvl7pPr>
              <a:lvl8pPr marL="3429000" indent="-228600" defTabSz="1943100" eaLnBrk="0" fontAlgn="base" hangingPunct="0">
                <a:spcBef>
                  <a:spcPct val="0"/>
                </a:spcBef>
                <a:spcAft>
                  <a:spcPct val="0"/>
                </a:spcAft>
                <a:defRPr sz="1600">
                  <a:solidFill>
                    <a:schemeClr val="tx1"/>
                  </a:solidFill>
                  <a:latin typeface="Times New Roman" pitchFamily="18" charset="0"/>
                </a:defRPr>
              </a:lvl8pPr>
              <a:lvl9pPr marL="3886200" indent="-228600" defTabSz="1943100" eaLnBrk="0" fontAlgn="base" hangingPunct="0">
                <a:spcBef>
                  <a:spcPct val="0"/>
                </a:spcBef>
                <a:spcAft>
                  <a:spcPct val="0"/>
                </a:spcAft>
                <a:defRPr sz="1600">
                  <a:solidFill>
                    <a:schemeClr val="tx1"/>
                  </a:solidFill>
                  <a:latin typeface="Times New Roman" pitchFamily="18" charset="0"/>
                </a:defRPr>
              </a:lvl9pPr>
            </a:lstStyle>
            <a:p>
              <a:pPr algn="ctr">
                <a:lnSpc>
                  <a:spcPct val="90000"/>
                </a:lnSpc>
              </a:pPr>
              <a:r>
                <a:rPr lang="en-US" sz="1400" dirty="0">
                  <a:latin typeface="Arial" pitchFamily="34" charset="0"/>
                  <a:cs typeface="Arial" pitchFamily="34" charset="0"/>
                </a:rPr>
                <a:t>PSYCHOLOGICAL HAZARDS</a:t>
              </a:r>
            </a:p>
            <a:p>
              <a:pPr algn="ctr">
                <a:lnSpc>
                  <a:spcPct val="85000"/>
                </a:lnSpc>
              </a:pPr>
              <a:endParaRPr lang="en-US" sz="100" dirty="0">
                <a:latin typeface="Arial" pitchFamily="34" charset="0"/>
                <a:cs typeface="Arial" pitchFamily="34" charset="0"/>
              </a:endParaRPr>
            </a:p>
            <a:p>
              <a:pPr algn="ctr">
                <a:lnSpc>
                  <a:spcPct val="85000"/>
                </a:lnSpc>
              </a:pPr>
              <a:r>
                <a:rPr lang="en-US" sz="1400" dirty="0">
                  <a:latin typeface="Arial" pitchFamily="34" charset="0"/>
                  <a:cs typeface="Arial" pitchFamily="34" charset="0"/>
                </a:rPr>
                <a:t>Mind/Body Separation</a:t>
              </a:r>
            </a:p>
            <a:p>
              <a:pPr algn="ctr">
                <a:lnSpc>
                  <a:spcPct val="85000"/>
                </a:lnSpc>
              </a:pPr>
              <a:r>
                <a:rPr lang="en-US" sz="1400" dirty="0">
                  <a:latin typeface="Arial" pitchFamily="34" charset="0"/>
                  <a:cs typeface="Arial" pitchFamily="34" charset="0"/>
                </a:rPr>
                <a:t>Disembodiment</a:t>
              </a:r>
            </a:p>
            <a:p>
              <a:pPr algn="ctr">
                <a:lnSpc>
                  <a:spcPct val="85000"/>
                </a:lnSpc>
              </a:pPr>
              <a:r>
                <a:rPr lang="en-US" sz="1400" dirty="0">
                  <a:latin typeface="Arial" pitchFamily="34" charset="0"/>
                  <a:cs typeface="Arial" pitchFamily="34" charset="0"/>
                </a:rPr>
                <a:t>Hatred of Men</a:t>
              </a:r>
            </a:p>
            <a:p>
              <a:pPr algn="ctr">
                <a:lnSpc>
                  <a:spcPct val="85000"/>
                </a:lnSpc>
              </a:pPr>
              <a:r>
                <a:rPr lang="en-US" sz="1400" dirty="0">
                  <a:latin typeface="Arial" pitchFamily="34" charset="0"/>
                  <a:cs typeface="Arial" pitchFamily="34" charset="0"/>
                </a:rPr>
                <a:t>distrust</a:t>
              </a:r>
            </a:p>
            <a:p>
              <a:pPr algn="ctr">
                <a:lnSpc>
                  <a:spcPct val="85000"/>
                </a:lnSpc>
              </a:pPr>
              <a:r>
                <a:rPr lang="en-US" sz="1400" dirty="0">
                  <a:latin typeface="Arial" pitchFamily="34" charset="0"/>
                  <a:cs typeface="Arial" pitchFamily="34" charset="0"/>
                </a:rPr>
                <a:t>Emotional Impairment</a:t>
              </a:r>
            </a:p>
            <a:p>
              <a:pPr algn="ctr">
                <a:lnSpc>
                  <a:spcPct val="85000"/>
                </a:lnSpc>
              </a:pPr>
              <a:r>
                <a:rPr lang="en-US" sz="1400" dirty="0">
                  <a:latin typeface="Arial" pitchFamily="34" charset="0"/>
                  <a:cs typeface="Arial" pitchFamily="34" charset="0"/>
                </a:rPr>
                <a:t>Loss of Childhood</a:t>
              </a:r>
            </a:p>
            <a:p>
              <a:pPr algn="ctr">
                <a:lnSpc>
                  <a:spcPct val="85000"/>
                </a:lnSpc>
              </a:pPr>
              <a:r>
                <a:rPr lang="en-US" sz="1400" dirty="0">
                  <a:latin typeface="Arial" pitchFamily="34" charset="0"/>
                  <a:cs typeface="Arial" pitchFamily="34" charset="0"/>
                </a:rPr>
                <a:t>Drug Addiction</a:t>
              </a:r>
              <a:endParaRPr lang="en-US" dirty="0">
                <a:latin typeface="Arial" pitchFamily="34" charset="0"/>
                <a:cs typeface="Arial" pitchFamily="34" charset="0"/>
              </a:endParaRPr>
            </a:p>
          </p:txBody>
        </p:sp>
        <p:sp>
          <p:nvSpPr>
            <p:cNvPr id="9" name="Text Box 8"/>
            <p:cNvSpPr txBox="1">
              <a:spLocks noChangeArrowheads="1"/>
            </p:cNvSpPr>
            <p:nvPr/>
          </p:nvSpPr>
          <p:spPr bwMode="auto">
            <a:xfrm>
              <a:off x="6858000" y="2971800"/>
              <a:ext cx="2209800" cy="2238323"/>
            </a:xfrm>
            <a:prstGeom prst="rect">
              <a:avLst/>
            </a:prstGeom>
            <a:solidFill>
              <a:srgbClr val="0CF4B7"/>
            </a:solidFill>
            <a:ln w="38100">
              <a:solidFill>
                <a:srgbClr val="33CC33"/>
              </a:solidFill>
              <a:miter lim="800000"/>
              <a:headEnd type="none" w="sm" len="sm"/>
              <a:tailEnd type="none" w="sm" len="sm"/>
            </a:ln>
          </p:spPr>
          <p:txBody>
            <a:bodyPr>
              <a:spAutoFit/>
            </a:bodyPr>
            <a:lstStyle>
              <a:lvl1pPr defTabSz="1943100">
                <a:defRPr sz="1600">
                  <a:solidFill>
                    <a:schemeClr val="tx1"/>
                  </a:solidFill>
                  <a:latin typeface="Times New Roman" pitchFamily="18" charset="0"/>
                </a:defRPr>
              </a:lvl1pPr>
              <a:lvl2pPr marL="742950" indent="-285750" defTabSz="1943100">
                <a:defRPr sz="1600">
                  <a:solidFill>
                    <a:schemeClr val="tx1"/>
                  </a:solidFill>
                  <a:latin typeface="Times New Roman" pitchFamily="18" charset="0"/>
                </a:defRPr>
              </a:lvl2pPr>
              <a:lvl3pPr marL="1143000" indent="-228600" defTabSz="1943100">
                <a:defRPr sz="1600">
                  <a:solidFill>
                    <a:schemeClr val="tx1"/>
                  </a:solidFill>
                  <a:latin typeface="Times New Roman" pitchFamily="18" charset="0"/>
                </a:defRPr>
              </a:lvl3pPr>
              <a:lvl4pPr marL="1600200" indent="-228600" defTabSz="1943100">
                <a:defRPr sz="1600">
                  <a:solidFill>
                    <a:schemeClr val="tx1"/>
                  </a:solidFill>
                  <a:latin typeface="Times New Roman" pitchFamily="18" charset="0"/>
                </a:defRPr>
              </a:lvl4pPr>
              <a:lvl5pPr marL="2057400" indent="-228600" defTabSz="1943100">
                <a:defRPr sz="1600">
                  <a:solidFill>
                    <a:schemeClr val="tx1"/>
                  </a:solidFill>
                  <a:latin typeface="Times New Roman" pitchFamily="18" charset="0"/>
                </a:defRPr>
              </a:lvl5pPr>
              <a:lvl6pPr marL="2514600" indent="-228600" defTabSz="1943100" eaLnBrk="0" fontAlgn="base" hangingPunct="0">
                <a:spcBef>
                  <a:spcPct val="0"/>
                </a:spcBef>
                <a:spcAft>
                  <a:spcPct val="0"/>
                </a:spcAft>
                <a:defRPr sz="1600">
                  <a:solidFill>
                    <a:schemeClr val="tx1"/>
                  </a:solidFill>
                  <a:latin typeface="Times New Roman" pitchFamily="18" charset="0"/>
                </a:defRPr>
              </a:lvl6pPr>
              <a:lvl7pPr marL="2971800" indent="-228600" defTabSz="1943100" eaLnBrk="0" fontAlgn="base" hangingPunct="0">
                <a:spcBef>
                  <a:spcPct val="0"/>
                </a:spcBef>
                <a:spcAft>
                  <a:spcPct val="0"/>
                </a:spcAft>
                <a:defRPr sz="1600">
                  <a:solidFill>
                    <a:schemeClr val="tx1"/>
                  </a:solidFill>
                  <a:latin typeface="Times New Roman" pitchFamily="18" charset="0"/>
                </a:defRPr>
              </a:lvl7pPr>
              <a:lvl8pPr marL="3429000" indent="-228600" defTabSz="1943100" eaLnBrk="0" fontAlgn="base" hangingPunct="0">
                <a:spcBef>
                  <a:spcPct val="0"/>
                </a:spcBef>
                <a:spcAft>
                  <a:spcPct val="0"/>
                </a:spcAft>
                <a:defRPr sz="1600">
                  <a:solidFill>
                    <a:schemeClr val="tx1"/>
                  </a:solidFill>
                  <a:latin typeface="Times New Roman" pitchFamily="18" charset="0"/>
                </a:defRPr>
              </a:lvl8pPr>
              <a:lvl9pPr marL="3886200" indent="-228600" defTabSz="1943100" eaLnBrk="0" fontAlgn="base" hangingPunct="0">
                <a:spcBef>
                  <a:spcPct val="0"/>
                </a:spcBef>
                <a:spcAft>
                  <a:spcPct val="0"/>
                </a:spcAft>
                <a:defRPr sz="1600">
                  <a:solidFill>
                    <a:schemeClr val="tx1"/>
                  </a:solidFill>
                  <a:latin typeface="Times New Roman" pitchFamily="18" charset="0"/>
                </a:defRPr>
              </a:lvl9pPr>
            </a:lstStyle>
            <a:p>
              <a:pPr algn="ctr">
                <a:lnSpc>
                  <a:spcPct val="95000"/>
                </a:lnSpc>
              </a:pPr>
              <a:r>
                <a:rPr lang="en-US" sz="1400" dirty="0">
                  <a:latin typeface="Arial" pitchFamily="34" charset="0"/>
                  <a:cs typeface="Arial" pitchFamily="34" charset="0"/>
                </a:rPr>
                <a:t>SOCIAL PROBLEMS</a:t>
              </a:r>
            </a:p>
            <a:p>
              <a:pPr algn="ctr"/>
              <a:endParaRPr lang="en-US" sz="1100" dirty="0">
                <a:latin typeface="Arial" pitchFamily="34" charset="0"/>
                <a:cs typeface="Arial" pitchFamily="34" charset="0"/>
              </a:endParaRPr>
            </a:p>
            <a:p>
              <a:pPr algn="ctr"/>
              <a:r>
                <a:rPr lang="en-US" sz="1400" dirty="0">
                  <a:latin typeface="Arial" pitchFamily="34" charset="0"/>
                  <a:cs typeface="Arial" pitchFamily="34" charset="0"/>
                </a:rPr>
                <a:t>Discrimination</a:t>
              </a:r>
            </a:p>
            <a:p>
              <a:pPr algn="ctr">
                <a:lnSpc>
                  <a:spcPct val="105000"/>
                </a:lnSpc>
              </a:pPr>
              <a:r>
                <a:rPr lang="en-US" sz="1400" dirty="0">
                  <a:latin typeface="Arial" pitchFamily="34" charset="0"/>
                  <a:cs typeface="Arial" pitchFamily="34" charset="0"/>
                </a:rPr>
                <a:t>Alienation</a:t>
              </a:r>
            </a:p>
            <a:p>
              <a:pPr algn="ctr">
                <a:lnSpc>
                  <a:spcPct val="105000"/>
                </a:lnSpc>
              </a:pPr>
              <a:r>
                <a:rPr lang="en-US" sz="1400" dirty="0">
                  <a:latin typeface="Arial" pitchFamily="34" charset="0"/>
                  <a:cs typeface="Arial" pitchFamily="34" charset="0"/>
                </a:rPr>
                <a:t>Marginalization</a:t>
              </a:r>
            </a:p>
            <a:p>
              <a:pPr algn="ctr">
                <a:lnSpc>
                  <a:spcPct val="105000"/>
                </a:lnSpc>
              </a:pPr>
              <a:r>
                <a:rPr lang="en-US" sz="1400" dirty="0">
                  <a:latin typeface="Arial" pitchFamily="34" charset="0"/>
                  <a:cs typeface="Arial" pitchFamily="34" charset="0"/>
                </a:rPr>
                <a:t>Ostracism</a:t>
              </a:r>
            </a:p>
            <a:p>
              <a:pPr algn="ctr">
                <a:lnSpc>
                  <a:spcPct val="105000"/>
                </a:lnSpc>
              </a:pPr>
              <a:r>
                <a:rPr lang="en-US" sz="1400" dirty="0">
                  <a:latin typeface="Arial" pitchFamily="34" charset="0"/>
                  <a:cs typeface="Arial" pitchFamily="34" charset="0"/>
                </a:rPr>
                <a:t>Drug Addiction</a:t>
              </a:r>
              <a:endParaRPr lang="en-US" dirty="0">
                <a:latin typeface="Arial" pitchFamily="34" charset="0"/>
                <a:cs typeface="Arial" pitchFamily="34" charset="0"/>
              </a:endParaRPr>
            </a:p>
            <a:p>
              <a:pPr algn="ctr">
                <a:lnSpc>
                  <a:spcPct val="90000"/>
                </a:lnSpc>
              </a:pPr>
              <a:endParaRPr lang="en-US" sz="1100" dirty="0">
                <a:latin typeface="Arial" pitchFamily="34" charset="0"/>
                <a:cs typeface="Arial" pitchFamily="34" charset="0"/>
              </a:endParaRPr>
            </a:p>
            <a:p>
              <a:pPr algn="ctr">
                <a:lnSpc>
                  <a:spcPct val="90000"/>
                </a:lnSpc>
              </a:pPr>
              <a:endParaRPr lang="en-US" sz="1200" dirty="0">
                <a:latin typeface="Arial" pitchFamily="34" charset="0"/>
                <a:cs typeface="Arial" pitchFamily="34" charset="0"/>
              </a:endParaRPr>
            </a:p>
          </p:txBody>
        </p:sp>
        <p:sp>
          <p:nvSpPr>
            <p:cNvPr id="10" name="Text Box 9"/>
            <p:cNvSpPr txBox="1">
              <a:spLocks noChangeArrowheads="1"/>
            </p:cNvSpPr>
            <p:nvPr/>
          </p:nvSpPr>
          <p:spPr bwMode="auto">
            <a:xfrm>
              <a:off x="3657600" y="5943600"/>
              <a:ext cx="1447800" cy="684328"/>
            </a:xfrm>
            <a:prstGeom prst="rect">
              <a:avLst/>
            </a:prstGeom>
            <a:solidFill>
              <a:srgbClr val="CCFFFF"/>
            </a:solidFill>
            <a:ln w="28575">
              <a:solidFill>
                <a:srgbClr val="33CC33"/>
              </a:solidFill>
              <a:miter lim="800000"/>
              <a:headEnd type="none" w="sm" len="sm"/>
              <a:tailEnd type="none" w="sm" len="sm"/>
            </a:ln>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lnSpc>
                  <a:spcPct val="90000"/>
                </a:lnSpc>
              </a:pPr>
              <a:r>
                <a:rPr lang="en-US" sz="1200" dirty="0">
                  <a:latin typeface="Arial" pitchFamily="34" charset="0"/>
                  <a:cs typeface="Arial" pitchFamily="34" charset="0"/>
                </a:rPr>
                <a:t>Children</a:t>
              </a:r>
            </a:p>
            <a:p>
              <a:pPr algn="ctr">
                <a:lnSpc>
                  <a:spcPct val="90000"/>
                </a:lnSpc>
              </a:pPr>
              <a:r>
                <a:rPr lang="en-US" sz="1200" dirty="0">
                  <a:latin typeface="Arial" pitchFamily="34" charset="0"/>
                  <a:cs typeface="Arial" pitchFamily="34" charset="0"/>
                </a:rPr>
                <a:t>Particularly vulnerable </a:t>
              </a:r>
            </a:p>
          </p:txBody>
        </p:sp>
        <p:sp>
          <p:nvSpPr>
            <p:cNvPr id="11" name="Line 11"/>
            <p:cNvSpPr>
              <a:spLocks noChangeShapeType="1"/>
            </p:cNvSpPr>
            <p:nvPr/>
          </p:nvSpPr>
          <p:spPr bwMode="auto">
            <a:xfrm>
              <a:off x="1066800" y="5943600"/>
              <a:ext cx="2514600" cy="533400"/>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PH" sz="1400">
                <a:latin typeface="Arial" pitchFamily="34" charset="0"/>
                <a:cs typeface="Arial" pitchFamily="34" charset="0"/>
              </a:endParaRPr>
            </a:p>
          </p:txBody>
        </p:sp>
        <p:sp>
          <p:nvSpPr>
            <p:cNvPr id="12" name="Line 12"/>
            <p:cNvSpPr>
              <a:spLocks noChangeShapeType="1"/>
            </p:cNvSpPr>
            <p:nvPr/>
          </p:nvSpPr>
          <p:spPr bwMode="auto">
            <a:xfrm>
              <a:off x="2936835" y="5867398"/>
              <a:ext cx="609600" cy="228600"/>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PH" sz="1400">
                <a:latin typeface="Arial" pitchFamily="34" charset="0"/>
                <a:cs typeface="Arial" pitchFamily="34" charset="0"/>
              </a:endParaRPr>
            </a:p>
          </p:txBody>
        </p:sp>
        <p:sp>
          <p:nvSpPr>
            <p:cNvPr id="13" name="Line 13"/>
            <p:cNvSpPr>
              <a:spLocks noChangeShapeType="1"/>
            </p:cNvSpPr>
            <p:nvPr/>
          </p:nvSpPr>
          <p:spPr bwMode="auto">
            <a:xfrm flipH="1">
              <a:off x="5314949" y="5839317"/>
              <a:ext cx="533400" cy="304800"/>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PH" sz="1400">
                <a:latin typeface="Arial" pitchFamily="34" charset="0"/>
                <a:cs typeface="Arial" pitchFamily="34" charset="0"/>
              </a:endParaRPr>
            </a:p>
          </p:txBody>
        </p:sp>
        <p:sp>
          <p:nvSpPr>
            <p:cNvPr id="14" name="Line 14"/>
            <p:cNvSpPr>
              <a:spLocks noChangeShapeType="1"/>
            </p:cNvSpPr>
            <p:nvPr/>
          </p:nvSpPr>
          <p:spPr bwMode="auto">
            <a:xfrm flipH="1">
              <a:off x="5181600" y="5943600"/>
              <a:ext cx="2590800" cy="533400"/>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PH" sz="1400">
                <a:latin typeface="Arial" pitchFamily="34" charset="0"/>
                <a:cs typeface="Arial" pitchFamily="34" charset="0"/>
              </a:endParaRPr>
            </a:p>
          </p:txBody>
        </p:sp>
        <p:sp>
          <p:nvSpPr>
            <p:cNvPr id="15" name="Line 15"/>
            <p:cNvSpPr>
              <a:spLocks noChangeShapeType="1"/>
            </p:cNvSpPr>
            <p:nvPr/>
          </p:nvSpPr>
          <p:spPr bwMode="auto">
            <a:xfrm>
              <a:off x="914400" y="2743200"/>
              <a:ext cx="70866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PH" sz="1400">
                <a:latin typeface="Arial" pitchFamily="34" charset="0"/>
                <a:cs typeface="Arial" pitchFamily="34" charset="0"/>
              </a:endParaRPr>
            </a:p>
          </p:txBody>
        </p:sp>
        <p:sp>
          <p:nvSpPr>
            <p:cNvPr id="16" name="Line 17"/>
            <p:cNvSpPr>
              <a:spLocks noChangeShapeType="1"/>
            </p:cNvSpPr>
            <p:nvPr/>
          </p:nvSpPr>
          <p:spPr bwMode="auto">
            <a:xfrm>
              <a:off x="914400" y="2743200"/>
              <a:ext cx="0" cy="2286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PH" sz="1400">
                <a:latin typeface="Arial" pitchFamily="34" charset="0"/>
                <a:cs typeface="Arial" pitchFamily="34" charset="0"/>
              </a:endParaRPr>
            </a:p>
          </p:txBody>
        </p:sp>
        <p:sp>
          <p:nvSpPr>
            <p:cNvPr id="17" name="Line 18"/>
            <p:cNvSpPr>
              <a:spLocks noChangeShapeType="1"/>
            </p:cNvSpPr>
            <p:nvPr/>
          </p:nvSpPr>
          <p:spPr bwMode="auto">
            <a:xfrm>
              <a:off x="3124200" y="2743200"/>
              <a:ext cx="0" cy="2286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PH" sz="1400">
                <a:latin typeface="Arial" pitchFamily="34" charset="0"/>
                <a:cs typeface="Arial" pitchFamily="34" charset="0"/>
              </a:endParaRPr>
            </a:p>
          </p:txBody>
        </p:sp>
        <p:sp>
          <p:nvSpPr>
            <p:cNvPr id="18" name="Line 19"/>
            <p:cNvSpPr>
              <a:spLocks noChangeShapeType="1"/>
            </p:cNvSpPr>
            <p:nvPr/>
          </p:nvSpPr>
          <p:spPr bwMode="auto">
            <a:xfrm>
              <a:off x="5562600" y="2743200"/>
              <a:ext cx="0" cy="2286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PH" sz="1400">
                <a:latin typeface="Arial" pitchFamily="34" charset="0"/>
                <a:cs typeface="Arial" pitchFamily="34" charset="0"/>
              </a:endParaRPr>
            </a:p>
          </p:txBody>
        </p:sp>
        <p:sp>
          <p:nvSpPr>
            <p:cNvPr id="19" name="Line 20"/>
            <p:cNvSpPr>
              <a:spLocks noChangeShapeType="1"/>
            </p:cNvSpPr>
            <p:nvPr/>
          </p:nvSpPr>
          <p:spPr bwMode="auto">
            <a:xfrm>
              <a:off x="8001000" y="2743200"/>
              <a:ext cx="0" cy="2286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PH" sz="1400">
                <a:latin typeface="Arial" pitchFamily="34" charset="0"/>
                <a:cs typeface="Arial" pitchFamily="34" charset="0"/>
              </a:endParaRPr>
            </a:p>
          </p:txBody>
        </p:sp>
      </p:grpSp>
    </p:spTree>
    <p:extLst>
      <p:ext uri="{BB962C8B-B14F-4D97-AF65-F5344CB8AC3E}">
        <p14:creationId xmlns:p14="http://schemas.microsoft.com/office/powerpoint/2010/main" val="3078810510"/>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ctr"/>
            <a:r>
              <a:rPr lang="en-PH" sz="3600" dirty="0">
                <a:latin typeface="Arial" panose="020B0604020202020204" pitchFamily="34" charset="0"/>
                <a:cs typeface="Arial" panose="020B0604020202020204" pitchFamily="34" charset="0"/>
              </a:rPr>
              <a:t>Significant Progress in Combatting Trafficking in Persons  </a:t>
            </a:r>
          </a:p>
        </p:txBody>
      </p:sp>
      <p:sp>
        <p:nvSpPr>
          <p:cNvPr id="3" name="Content Placeholder 2"/>
          <p:cNvSpPr>
            <a:spLocks noGrp="1"/>
          </p:cNvSpPr>
          <p:nvPr>
            <p:ph idx="1"/>
          </p:nvPr>
        </p:nvSpPr>
        <p:spPr>
          <a:xfrm>
            <a:off x="832104" y="1737360"/>
            <a:ext cx="10323576" cy="4131734"/>
          </a:xfrm>
        </p:spPr>
        <p:txBody>
          <a:bodyPr>
            <a:noAutofit/>
          </a:bodyPr>
          <a:lstStyle/>
          <a:p>
            <a:r>
              <a:rPr lang="en-PH" sz="2800" b="1" dirty="0">
                <a:latin typeface="Arial" panose="020B0604020202020204" pitchFamily="34" charset="0"/>
                <a:cs typeface="Arial" panose="020B0604020202020204" pitchFamily="34" charset="0"/>
              </a:rPr>
              <a:t>International Law – UN Optional Protocol on Trafficking: Guidelines and Principles on Trafficking of Persons;</a:t>
            </a:r>
          </a:p>
          <a:p>
            <a:r>
              <a:rPr lang="en-PH" sz="2800" b="1" dirty="0">
                <a:latin typeface="Arial" panose="020B0604020202020204" pitchFamily="34" charset="0"/>
                <a:cs typeface="Arial" panose="020B0604020202020204" pitchFamily="34" charset="0"/>
              </a:rPr>
              <a:t>Strong regional  trafficking legal instruments – EU, ASEAN, SAARC </a:t>
            </a:r>
            <a:r>
              <a:rPr lang="en-PH" sz="2800" b="1" dirty="0" err="1">
                <a:latin typeface="Arial" panose="020B0604020202020204" pitchFamily="34" charset="0"/>
                <a:cs typeface="Arial" panose="020B0604020202020204" pitchFamily="34" charset="0"/>
              </a:rPr>
              <a:t>etc</a:t>
            </a:r>
            <a:endParaRPr lang="en-PH" sz="2800" b="1" dirty="0">
              <a:latin typeface="Arial" panose="020B0604020202020204" pitchFamily="34" charset="0"/>
              <a:cs typeface="Arial" panose="020B0604020202020204" pitchFamily="34" charset="0"/>
            </a:endParaRPr>
          </a:p>
          <a:p>
            <a:r>
              <a:rPr lang="en-PH" sz="2800" b="1" dirty="0">
                <a:latin typeface="Arial" panose="020B0604020202020204" pitchFamily="34" charset="0"/>
                <a:cs typeface="Arial" panose="020B0604020202020204" pitchFamily="34" charset="0"/>
              </a:rPr>
              <a:t>National Legislation against Trafficking</a:t>
            </a:r>
          </a:p>
          <a:p>
            <a:r>
              <a:rPr lang="en-US" sz="2800" b="1" dirty="0">
                <a:latin typeface="Arial" panose="020B0604020202020204" pitchFamily="34" charset="0"/>
                <a:cs typeface="Arial" panose="020B0604020202020204" pitchFamily="34" charset="0"/>
              </a:rPr>
              <a:t>Resolution adopted by the General Assembly on 30 July 2010 United Nations Global Plan of Action to Combat ;</a:t>
            </a:r>
          </a:p>
          <a:p>
            <a:r>
              <a:rPr lang="en-US" sz="2800" b="1" dirty="0">
                <a:latin typeface="Arial" panose="020B0604020202020204" pitchFamily="34" charset="0"/>
                <a:cs typeface="Arial" panose="020B0604020202020204" pitchFamily="34" charset="0"/>
              </a:rPr>
              <a:t>Research, analysis and monitoring of trafficking situation UN-OHCR</a:t>
            </a:r>
            <a:endParaRPr lang="en-PH" sz="2800" b="1" dirty="0">
              <a:latin typeface="Arial" panose="020B0604020202020204" pitchFamily="34" charset="0"/>
              <a:cs typeface="Arial" panose="020B0604020202020204" pitchFamily="34" charset="0"/>
            </a:endParaRPr>
          </a:p>
          <a:p>
            <a:endParaRPr lang="en-PH" sz="2800" dirty="0">
              <a:latin typeface="Arial" panose="020B0604020202020204" pitchFamily="34" charset="0"/>
              <a:cs typeface="Arial" panose="020B0604020202020204" pitchFamily="34" charset="0"/>
            </a:endParaRPr>
          </a:p>
          <a:p>
            <a:endParaRPr lang="en-PH"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382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610338" y="125046"/>
            <a:ext cx="7630942" cy="1398954"/>
          </a:xfrm>
        </p:spPr>
        <p:txBody>
          <a:bodyPr>
            <a:noAutofit/>
          </a:bodyPr>
          <a:lstStyle/>
          <a:p>
            <a:pPr algn="ctr"/>
            <a:r>
              <a:rPr lang="en-US" altLang="ko-KR" sz="2400" b="1" dirty="0">
                <a:latin typeface="Arial" panose="020B0604020202020204" pitchFamily="34" charset="0"/>
                <a:cs typeface="Arial" panose="020B0604020202020204" pitchFamily="34" charset="0"/>
              </a:rPr>
              <a:t>What Can Be Done ? Interdependent Approaches </a:t>
            </a:r>
            <a:br>
              <a:rPr lang="en-US" altLang="ko-KR" sz="2400" b="1" dirty="0">
                <a:latin typeface="Arial" panose="020B0604020202020204" pitchFamily="34" charset="0"/>
                <a:cs typeface="Arial" panose="020B0604020202020204" pitchFamily="34" charset="0"/>
              </a:rPr>
            </a:br>
            <a:r>
              <a:rPr lang="en-US" altLang="ko-KR" sz="2400" b="1" dirty="0">
                <a:latin typeface="Arial" panose="020B0604020202020204" pitchFamily="34" charset="0"/>
                <a:cs typeface="Arial" panose="020B0604020202020204" pitchFamily="34" charset="0"/>
              </a:rPr>
              <a:t>to Combating Trafficking </a:t>
            </a:r>
            <a:br>
              <a:rPr lang="en-US" altLang="ko-KR" sz="2400" b="1" dirty="0">
                <a:latin typeface="Arial" panose="020B0604020202020204" pitchFamily="34" charset="0"/>
                <a:cs typeface="Arial" panose="020B0604020202020204" pitchFamily="34" charset="0"/>
              </a:rPr>
            </a:br>
            <a:r>
              <a:rPr lang="en-US" altLang="ko-KR" sz="2400" b="1" dirty="0">
                <a:latin typeface="Arial" panose="020B0604020202020204" pitchFamily="34" charset="0"/>
                <a:cs typeface="Arial" panose="020B0604020202020204" pitchFamily="34" charset="0"/>
              </a:rPr>
              <a:t>Sexual Exploitation</a:t>
            </a:r>
          </a:p>
        </p:txBody>
      </p:sp>
      <p:grpSp>
        <p:nvGrpSpPr>
          <p:cNvPr id="36" name="그룹 35"/>
          <p:cNvGrpSpPr/>
          <p:nvPr/>
        </p:nvGrpSpPr>
        <p:grpSpPr>
          <a:xfrm>
            <a:off x="687754" y="1495993"/>
            <a:ext cx="10949354" cy="4885213"/>
            <a:chOff x="1423930" y="1629279"/>
            <a:chExt cx="7491470" cy="4565623"/>
          </a:xfrm>
        </p:grpSpPr>
        <p:grpSp>
          <p:nvGrpSpPr>
            <p:cNvPr id="32" name="그룹 31"/>
            <p:cNvGrpSpPr/>
            <p:nvPr/>
          </p:nvGrpSpPr>
          <p:grpSpPr>
            <a:xfrm>
              <a:off x="3962400" y="2057400"/>
              <a:ext cx="2445745" cy="3213691"/>
              <a:chOff x="3962400" y="2057400"/>
              <a:chExt cx="2445745" cy="3213691"/>
            </a:xfrm>
          </p:grpSpPr>
          <p:sp>
            <p:nvSpPr>
              <p:cNvPr id="4" name="직사각형 3"/>
              <p:cNvSpPr/>
              <p:nvPr/>
            </p:nvSpPr>
            <p:spPr>
              <a:xfrm>
                <a:off x="3962400" y="2057400"/>
                <a:ext cx="2414530" cy="730969"/>
              </a:xfrm>
              <a:prstGeom prst="rect">
                <a:avLst/>
              </a:prstGeom>
              <a:solidFill>
                <a:schemeClr val="accent2">
                  <a:lumMod val="40000"/>
                  <a:lumOff val="60000"/>
                </a:schemeClr>
              </a:solidFill>
            </p:spPr>
            <p:txBody>
              <a:bodyPr wrap="square">
                <a:spAutoFit/>
              </a:bodyPr>
              <a:lstStyle/>
              <a:p>
                <a:pPr algn="ctr">
                  <a:lnSpc>
                    <a:spcPct val="50000"/>
                  </a:lnSpc>
                  <a:spcBef>
                    <a:spcPct val="50000"/>
                  </a:spcBef>
                </a:pPr>
                <a:endParaRPr lang="en-US" altLang="ko-KR" sz="100" b="1" dirty="0">
                  <a:solidFill>
                    <a:srgbClr val="C00000"/>
                  </a:solidFill>
                  <a:latin typeface="Arial" pitchFamily="34" charset="0"/>
                  <a:cs typeface="Arial" pitchFamily="34" charset="0"/>
                </a:endParaRPr>
              </a:p>
              <a:p>
                <a:pPr algn="ctr">
                  <a:lnSpc>
                    <a:spcPct val="50000"/>
                  </a:lnSpc>
                  <a:spcBef>
                    <a:spcPct val="50000"/>
                  </a:spcBef>
                </a:pPr>
                <a:r>
                  <a:rPr lang="en-US" altLang="ko-KR" sz="2000" b="1" dirty="0">
                    <a:solidFill>
                      <a:srgbClr val="C00000"/>
                    </a:solidFill>
                    <a:latin typeface="Arial" pitchFamily="34" charset="0"/>
                    <a:cs typeface="Arial" pitchFamily="34" charset="0"/>
                  </a:rPr>
                  <a:t>PROSECUTION </a:t>
                </a:r>
              </a:p>
              <a:p>
                <a:pPr algn="ctr">
                  <a:lnSpc>
                    <a:spcPct val="50000"/>
                  </a:lnSpc>
                  <a:spcBef>
                    <a:spcPct val="50000"/>
                  </a:spcBef>
                </a:pPr>
                <a:r>
                  <a:rPr lang="en-US" altLang="ko-KR" sz="2000" b="1" dirty="0">
                    <a:solidFill>
                      <a:srgbClr val="C00000"/>
                    </a:solidFill>
                    <a:latin typeface="Arial" pitchFamily="34" charset="0"/>
                    <a:cs typeface="Arial" pitchFamily="34" charset="0"/>
                  </a:rPr>
                  <a:t>/ LEGISLATION</a:t>
                </a:r>
                <a:endParaRPr lang="ko-KR" altLang="en-US" sz="2000" b="1" dirty="0">
                  <a:solidFill>
                    <a:srgbClr val="C00000"/>
                  </a:solidFill>
                  <a:latin typeface="Arial" pitchFamily="34" charset="0"/>
                  <a:cs typeface="Arial" pitchFamily="34" charset="0"/>
                </a:endParaRPr>
              </a:p>
            </p:txBody>
          </p:sp>
          <p:sp>
            <p:nvSpPr>
              <p:cNvPr id="26" name="TextBox 25"/>
              <p:cNvSpPr txBox="1"/>
              <p:nvPr/>
            </p:nvSpPr>
            <p:spPr>
              <a:xfrm>
                <a:off x="3997287" y="2883665"/>
                <a:ext cx="2410858" cy="2387426"/>
              </a:xfrm>
              <a:prstGeom prst="rect">
                <a:avLst/>
              </a:prstGeom>
              <a:noFill/>
              <a:ln>
                <a:solidFill>
                  <a:schemeClr val="tx1"/>
                </a:solidFill>
              </a:ln>
            </p:spPr>
            <p:txBody>
              <a:bodyPr wrap="square" rtlCol="0">
                <a:spAutoFit/>
              </a:bodyPr>
              <a:lstStyle/>
              <a:p>
                <a:pPr marL="88900" indent="-88900">
                  <a:buSzPct val="50000"/>
                  <a:buBlip>
                    <a:blip r:embed="rId2"/>
                  </a:buBlip>
                </a:pPr>
                <a:r>
                  <a:rPr lang="en-US" altLang="ko-KR" sz="1600" b="1" dirty="0">
                    <a:solidFill>
                      <a:srgbClr val="800080"/>
                    </a:solidFill>
                    <a:latin typeface="Arial" pitchFamily="34" charset="0"/>
                    <a:cs typeface="Arial" pitchFamily="34" charset="0"/>
                  </a:rPr>
                  <a:t>Ratification of UN Optional Protocol on Trafficking</a:t>
                </a:r>
              </a:p>
              <a:p>
                <a:pPr marL="88900" indent="-88900">
                  <a:buSzPct val="50000"/>
                  <a:buBlip>
                    <a:blip r:embed="rId2"/>
                  </a:buBlip>
                </a:pPr>
                <a:r>
                  <a:rPr lang="en-US" altLang="ko-KR" sz="1600" b="1" dirty="0">
                    <a:solidFill>
                      <a:srgbClr val="800080"/>
                    </a:solidFill>
                    <a:latin typeface="Arial" pitchFamily="34" charset="0"/>
                    <a:cs typeface="Arial" pitchFamily="34" charset="0"/>
                  </a:rPr>
                  <a:t>Laws that clearly and specifically penalize sexual exploitation</a:t>
                </a:r>
              </a:p>
              <a:p>
                <a:pPr marL="88900" indent="-88900">
                  <a:buSzPct val="50000"/>
                  <a:buBlip>
                    <a:blip r:embed="rId2"/>
                  </a:buBlip>
                </a:pPr>
                <a:r>
                  <a:rPr lang="en-US" altLang="ko-KR" sz="1600" b="1" dirty="0">
                    <a:solidFill>
                      <a:srgbClr val="800080"/>
                    </a:solidFill>
                    <a:latin typeface="Arial" pitchFamily="34" charset="0"/>
                    <a:cs typeface="Arial" pitchFamily="34" charset="0"/>
                  </a:rPr>
                  <a:t>Laws that follow traffickers and sexual exploiters across borders</a:t>
                </a:r>
              </a:p>
              <a:p>
                <a:pPr marL="88900" indent="-88900">
                  <a:buSzPct val="50000"/>
                  <a:buBlip>
                    <a:blip r:embed="rId2"/>
                  </a:buBlip>
                </a:pPr>
                <a:r>
                  <a:rPr lang="en-US" altLang="ko-KR" sz="1600" b="1" dirty="0">
                    <a:solidFill>
                      <a:srgbClr val="800080"/>
                    </a:solidFill>
                    <a:latin typeface="Arial" pitchFamily="34" charset="0"/>
                    <a:cs typeface="Arial" pitchFamily="34" charset="0"/>
                  </a:rPr>
                  <a:t>Enforcement of laws against sexual offenders</a:t>
                </a:r>
              </a:p>
              <a:p>
                <a:pPr marL="88900" indent="-88900">
                  <a:buSzPct val="50000"/>
                  <a:buBlip>
                    <a:blip r:embed="rId2"/>
                  </a:buBlip>
                </a:pPr>
                <a:r>
                  <a:rPr lang="en-US" altLang="ko-KR" sz="1600" b="1" dirty="0">
                    <a:solidFill>
                      <a:srgbClr val="800080"/>
                    </a:solidFill>
                    <a:latin typeface="Arial" pitchFamily="34" charset="0"/>
                    <a:cs typeface="Arial" pitchFamily="34" charset="0"/>
                  </a:rPr>
                  <a:t>Phil Anti-Trafficking Law</a:t>
                </a:r>
              </a:p>
              <a:p>
                <a:pPr marL="88900" indent="-88900">
                  <a:buSzPct val="50000"/>
                  <a:buBlip>
                    <a:blip r:embed="rId2"/>
                  </a:buBlip>
                </a:pPr>
                <a:endParaRPr lang="en-US" altLang="ko-KR" sz="1600" b="1" dirty="0">
                  <a:solidFill>
                    <a:srgbClr val="800080"/>
                  </a:solidFill>
                  <a:latin typeface="Arial" pitchFamily="34" charset="0"/>
                  <a:cs typeface="Arial" pitchFamily="34" charset="0"/>
                </a:endParaRPr>
              </a:p>
            </p:txBody>
          </p:sp>
        </p:grpSp>
        <p:grpSp>
          <p:nvGrpSpPr>
            <p:cNvPr id="35" name="그룹 34"/>
            <p:cNvGrpSpPr/>
            <p:nvPr/>
          </p:nvGrpSpPr>
          <p:grpSpPr>
            <a:xfrm>
              <a:off x="1423930" y="1629279"/>
              <a:ext cx="7491470" cy="4565623"/>
              <a:chOff x="1423930" y="1629279"/>
              <a:chExt cx="7491470" cy="4565623"/>
            </a:xfrm>
          </p:grpSpPr>
          <p:grpSp>
            <p:nvGrpSpPr>
              <p:cNvPr id="34" name="그룹 33"/>
              <p:cNvGrpSpPr/>
              <p:nvPr/>
            </p:nvGrpSpPr>
            <p:grpSpPr>
              <a:xfrm>
                <a:off x="1423930" y="1629279"/>
                <a:ext cx="7034270" cy="4546951"/>
                <a:chOff x="1423930" y="1629279"/>
                <a:chExt cx="7034270" cy="4546951"/>
              </a:xfrm>
            </p:grpSpPr>
            <p:sp>
              <p:nvSpPr>
                <p:cNvPr id="21" name="Text Box 3"/>
                <p:cNvSpPr txBox="1">
                  <a:spLocks noChangeArrowheads="1"/>
                </p:cNvSpPr>
                <p:nvPr/>
              </p:nvSpPr>
              <p:spPr bwMode="auto">
                <a:xfrm>
                  <a:off x="1728730" y="1629279"/>
                  <a:ext cx="1828800" cy="37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spcBef>
                      <a:spcPct val="50000"/>
                    </a:spcBef>
                  </a:pPr>
                  <a:endParaRPr lang="en-US" sz="2000" b="1" dirty="0">
                    <a:solidFill>
                      <a:srgbClr val="00B0F0"/>
                    </a:solidFill>
                    <a:latin typeface="Arial" pitchFamily="34" charset="0"/>
                    <a:cs typeface="Arial" pitchFamily="34" charset="0"/>
                  </a:endParaRPr>
                </a:p>
              </p:txBody>
            </p:sp>
            <p:sp>
              <p:nvSpPr>
                <p:cNvPr id="22" name="Text Box 4"/>
                <p:cNvSpPr txBox="1">
                  <a:spLocks noChangeArrowheads="1"/>
                </p:cNvSpPr>
                <p:nvPr/>
              </p:nvSpPr>
              <p:spPr bwMode="auto">
                <a:xfrm>
                  <a:off x="6934200" y="1655454"/>
                  <a:ext cx="1524000" cy="37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spcBef>
                      <a:spcPct val="50000"/>
                    </a:spcBef>
                  </a:pPr>
                  <a:endParaRPr lang="en-US" sz="2000" b="1" dirty="0">
                    <a:solidFill>
                      <a:srgbClr val="00B0F0"/>
                    </a:solidFill>
                    <a:latin typeface="Arial" pitchFamily="34" charset="0"/>
                    <a:cs typeface="Arial" pitchFamily="34" charset="0"/>
                  </a:endParaRPr>
                </a:p>
              </p:txBody>
            </p:sp>
            <p:grpSp>
              <p:nvGrpSpPr>
                <p:cNvPr id="31" name="그룹 30"/>
                <p:cNvGrpSpPr/>
                <p:nvPr/>
              </p:nvGrpSpPr>
              <p:grpSpPr>
                <a:xfrm>
                  <a:off x="1423930" y="2057400"/>
                  <a:ext cx="2438400" cy="4118830"/>
                  <a:chOff x="1423930" y="2057400"/>
                  <a:chExt cx="2438400" cy="4118830"/>
                </a:xfrm>
              </p:grpSpPr>
              <p:sp>
                <p:nvSpPr>
                  <p:cNvPr id="3" name="TextBox 2"/>
                  <p:cNvSpPr txBox="1"/>
                  <p:nvPr/>
                </p:nvSpPr>
                <p:spPr>
                  <a:xfrm>
                    <a:off x="1423930" y="2667000"/>
                    <a:ext cx="2410858" cy="3509230"/>
                  </a:xfrm>
                  <a:prstGeom prst="rect">
                    <a:avLst/>
                  </a:prstGeom>
                  <a:noFill/>
                  <a:ln>
                    <a:solidFill>
                      <a:schemeClr val="tx1"/>
                    </a:solidFill>
                  </a:ln>
                </p:spPr>
                <p:txBody>
                  <a:bodyPr wrap="square" rtlCol="0">
                    <a:spAutoFit/>
                  </a:bodyPr>
                  <a:lstStyle/>
                  <a:p>
                    <a:pPr>
                      <a:buSzPct val="50000"/>
                    </a:pPr>
                    <a:r>
                      <a:rPr lang="en-US" altLang="ko-KR" sz="1400" b="1" dirty="0">
                        <a:solidFill>
                          <a:srgbClr val="800080"/>
                        </a:solidFill>
                        <a:latin typeface="Arial" pitchFamily="34" charset="0"/>
                        <a:cs typeface="Arial" pitchFamily="34" charset="0"/>
                      </a:rPr>
                      <a:t>-Public education and campaigns against trafficking in vulnerable areas esp. in urban poor and rural poor communities ;</a:t>
                    </a:r>
                  </a:p>
                  <a:p>
                    <a:pPr>
                      <a:buSzPct val="50000"/>
                    </a:pPr>
                    <a:r>
                      <a:rPr lang="en-US" altLang="ko-KR" sz="1400" b="1" dirty="0">
                        <a:solidFill>
                          <a:srgbClr val="800080"/>
                        </a:solidFill>
                        <a:latin typeface="Arial" pitchFamily="34" charset="0"/>
                        <a:cs typeface="Arial" pitchFamily="34" charset="0"/>
                      </a:rPr>
                      <a:t>-Poverty alleviation and social emergency programs (jobs)</a:t>
                    </a:r>
                  </a:p>
                  <a:p>
                    <a:pPr>
                      <a:buSzPct val="50000"/>
                    </a:pPr>
                    <a:r>
                      <a:rPr lang="en-US" altLang="ko-KR" sz="1400" b="1" dirty="0">
                        <a:solidFill>
                          <a:srgbClr val="800080"/>
                        </a:solidFill>
                        <a:latin typeface="Arial" pitchFamily="34" charset="0"/>
                        <a:cs typeface="Arial" pitchFamily="34" charset="0"/>
                      </a:rPr>
                      <a:t>-Multilateral and bilateral agreements to prevent sexual exploitation and trafficking;</a:t>
                    </a:r>
                  </a:p>
                  <a:p>
                    <a:pPr>
                      <a:buSzPct val="50000"/>
                    </a:pPr>
                    <a:r>
                      <a:rPr lang="en-US" altLang="ko-KR" sz="1400" b="1" dirty="0">
                        <a:solidFill>
                          <a:srgbClr val="800080"/>
                        </a:solidFill>
                        <a:latin typeface="Arial" pitchFamily="34" charset="0"/>
                        <a:cs typeface="Arial" pitchFamily="34" charset="0"/>
                      </a:rPr>
                      <a:t>-Radio, TV and social media  spots against trafficking ;</a:t>
                    </a:r>
                  </a:p>
                  <a:p>
                    <a:pPr>
                      <a:buSzPct val="50000"/>
                    </a:pPr>
                    <a:r>
                      <a:rPr lang="en-US" altLang="ko-KR" sz="1400" b="1" dirty="0">
                        <a:solidFill>
                          <a:srgbClr val="800080"/>
                        </a:solidFill>
                        <a:latin typeface="Arial" pitchFamily="34" charset="0"/>
                        <a:cs typeface="Arial" pitchFamily="34" charset="0"/>
                      </a:rPr>
                      <a:t>-</a:t>
                    </a:r>
                    <a:r>
                      <a:rPr lang="en-US" altLang="ko-KR" sz="1400" b="1" dirty="0">
                        <a:solidFill>
                          <a:srgbClr val="C00000"/>
                        </a:solidFill>
                        <a:latin typeface="Arial" pitchFamily="34" charset="0"/>
                        <a:cs typeface="Arial" pitchFamily="34" charset="0"/>
                      </a:rPr>
                      <a:t>Educating Men  and Girls about respectful gender relations and sexuality ;</a:t>
                    </a:r>
                  </a:p>
                  <a:p>
                    <a:pPr>
                      <a:buSzPct val="50000"/>
                    </a:pPr>
                    <a:r>
                      <a:rPr lang="en-US" altLang="ko-KR" sz="1400" b="1" dirty="0">
                        <a:solidFill>
                          <a:srgbClr val="C00000"/>
                        </a:solidFill>
                        <a:latin typeface="Arial" pitchFamily="34" charset="0"/>
                        <a:cs typeface="Arial" pitchFamily="34" charset="0"/>
                      </a:rPr>
                      <a:t>-Responsible Use of New Information Technologies </a:t>
                    </a:r>
                  </a:p>
                  <a:p>
                    <a:pPr marL="176213" indent="-176213">
                      <a:buSzPct val="50000"/>
                      <a:buBlip>
                        <a:blip r:embed="rId2"/>
                      </a:buBlip>
                    </a:pPr>
                    <a:endParaRPr lang="en-US" altLang="ko-KR" sz="1400" b="1" dirty="0">
                      <a:solidFill>
                        <a:srgbClr val="800080"/>
                      </a:solidFill>
                      <a:latin typeface="Arial" pitchFamily="34" charset="0"/>
                      <a:cs typeface="Arial" pitchFamily="34" charset="0"/>
                    </a:endParaRPr>
                  </a:p>
                </p:txBody>
              </p:sp>
              <p:sp>
                <p:nvSpPr>
                  <p:cNvPr id="23" name="Text Box 9"/>
                  <p:cNvSpPr txBox="1">
                    <a:spLocks noChangeArrowheads="1"/>
                  </p:cNvSpPr>
                  <p:nvPr/>
                </p:nvSpPr>
                <p:spPr bwMode="auto">
                  <a:xfrm>
                    <a:off x="1423930" y="2057400"/>
                    <a:ext cx="2438400" cy="400110"/>
                  </a:xfrm>
                  <a:prstGeom prst="rect">
                    <a:avLst/>
                  </a:prstGeom>
                  <a:solidFill>
                    <a:schemeClr val="accent2">
                      <a:lumMod val="40000"/>
                      <a:lumOff val="60000"/>
                    </a:schemeClr>
                  </a:solidFill>
                  <a:ln>
                    <a:noFill/>
                  </a:ln>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spcBef>
                        <a:spcPct val="50000"/>
                      </a:spcBef>
                    </a:pPr>
                    <a:r>
                      <a:rPr lang="en-US" sz="2000" b="1" dirty="0">
                        <a:solidFill>
                          <a:srgbClr val="C00000"/>
                        </a:solidFill>
                        <a:latin typeface="Arial" pitchFamily="34" charset="0"/>
                        <a:cs typeface="Arial" pitchFamily="34" charset="0"/>
                      </a:rPr>
                      <a:t>PREVENTION </a:t>
                    </a:r>
                  </a:p>
                </p:txBody>
              </p:sp>
              <p:sp>
                <p:nvSpPr>
                  <p:cNvPr id="24" name="Line 12"/>
                  <p:cNvSpPr>
                    <a:spLocks noChangeShapeType="1"/>
                  </p:cNvSpPr>
                  <p:nvPr/>
                </p:nvSpPr>
                <p:spPr bwMode="auto">
                  <a:xfrm>
                    <a:off x="2643130" y="2457510"/>
                    <a:ext cx="0" cy="285690"/>
                  </a:xfrm>
                  <a:prstGeom prst="line">
                    <a:avLst/>
                  </a:prstGeom>
                  <a:noFill/>
                  <a:ln w="57150">
                    <a:solidFill>
                      <a:srgbClr val="FF0066"/>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PH"/>
                  </a:p>
                </p:txBody>
              </p:sp>
            </p:grpSp>
          </p:grpSp>
          <p:grpSp>
            <p:nvGrpSpPr>
              <p:cNvPr id="33" name="그룹 32"/>
              <p:cNvGrpSpPr/>
              <p:nvPr/>
            </p:nvGrpSpPr>
            <p:grpSpPr>
              <a:xfrm>
                <a:off x="6477000" y="2057400"/>
                <a:ext cx="2438400" cy="4137502"/>
                <a:chOff x="6477000" y="2057400"/>
                <a:chExt cx="2438400" cy="4137502"/>
              </a:xfrm>
            </p:grpSpPr>
            <p:sp>
              <p:nvSpPr>
                <p:cNvPr id="25" name="Text Box 9"/>
                <p:cNvSpPr txBox="1">
                  <a:spLocks noChangeArrowheads="1"/>
                </p:cNvSpPr>
                <p:nvPr/>
              </p:nvSpPr>
              <p:spPr bwMode="auto">
                <a:xfrm>
                  <a:off x="6477000" y="2057400"/>
                  <a:ext cx="2438400" cy="373935"/>
                </a:xfrm>
                <a:prstGeom prst="rect">
                  <a:avLst/>
                </a:prstGeom>
                <a:solidFill>
                  <a:schemeClr val="accent2">
                    <a:lumMod val="40000"/>
                    <a:lumOff val="60000"/>
                  </a:schemeClr>
                </a:solidFill>
                <a:ln>
                  <a:noFill/>
                </a:ln>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spcBef>
                      <a:spcPct val="50000"/>
                    </a:spcBef>
                  </a:pPr>
                  <a:r>
                    <a:rPr lang="en-US" sz="2000" b="1" dirty="0">
                      <a:solidFill>
                        <a:srgbClr val="C00000"/>
                      </a:solidFill>
                      <a:latin typeface="Arial" pitchFamily="34" charset="0"/>
                      <a:cs typeface="Arial" pitchFamily="34" charset="0"/>
                    </a:rPr>
                    <a:t>Assistance to Victims </a:t>
                  </a:r>
                </a:p>
              </p:txBody>
            </p:sp>
            <p:sp>
              <p:nvSpPr>
                <p:cNvPr id="27" name="TextBox 26"/>
                <p:cNvSpPr txBox="1"/>
                <p:nvPr/>
              </p:nvSpPr>
              <p:spPr>
                <a:xfrm>
                  <a:off x="6504542" y="2743200"/>
                  <a:ext cx="2410858" cy="3451702"/>
                </a:xfrm>
                <a:prstGeom prst="rect">
                  <a:avLst/>
                </a:prstGeom>
                <a:noFill/>
                <a:ln>
                  <a:solidFill>
                    <a:schemeClr val="tx1"/>
                  </a:solidFill>
                </a:ln>
              </p:spPr>
              <p:txBody>
                <a:bodyPr wrap="square" rtlCol="0">
                  <a:spAutoFit/>
                </a:bodyPr>
                <a:lstStyle/>
                <a:p>
                  <a:pPr marL="88900" indent="-88900">
                    <a:buSzPct val="50000"/>
                    <a:buBlip>
                      <a:blip r:embed="rId2"/>
                    </a:buBlip>
                  </a:pPr>
                  <a:r>
                    <a:rPr lang="en-US" altLang="ko-KR" b="1" dirty="0">
                      <a:solidFill>
                        <a:srgbClr val="800080"/>
                      </a:solidFill>
                      <a:latin typeface="Arial" pitchFamily="34" charset="0"/>
                      <a:cs typeface="Arial" pitchFamily="34" charset="0"/>
                    </a:rPr>
                    <a:t>Crisis Services for Victims</a:t>
                  </a:r>
                </a:p>
                <a:p>
                  <a:pPr marL="88900" indent="-88900">
                    <a:buSzPct val="50000"/>
                    <a:buBlip>
                      <a:blip r:embed="rId2"/>
                    </a:buBlip>
                  </a:pPr>
                  <a:r>
                    <a:rPr lang="en-US" altLang="ko-KR" b="1" dirty="0">
                      <a:solidFill>
                        <a:srgbClr val="800080"/>
                      </a:solidFill>
                      <a:latin typeface="Arial" pitchFamily="34" charset="0"/>
                      <a:cs typeface="Arial" pitchFamily="34" charset="0"/>
                    </a:rPr>
                    <a:t>Victim </a:t>
                  </a:r>
                  <a:r>
                    <a:rPr lang="en-US" altLang="ko-KR" b="1" dirty="0" err="1">
                      <a:solidFill>
                        <a:srgbClr val="800080"/>
                      </a:solidFill>
                      <a:latin typeface="Arial" pitchFamily="34" charset="0"/>
                      <a:cs typeface="Arial" pitchFamily="34" charset="0"/>
                    </a:rPr>
                    <a:t>centere</a:t>
                  </a:r>
                  <a:r>
                    <a:rPr lang="en-US" altLang="ko-KR" b="1" dirty="0">
                      <a:solidFill>
                        <a:srgbClr val="800080"/>
                      </a:solidFill>
                      <a:latin typeface="Arial" pitchFamily="34" charset="0"/>
                      <a:cs typeface="Arial" pitchFamily="34" charset="0"/>
                    </a:rPr>
                    <a:t> assistance programs</a:t>
                  </a:r>
                </a:p>
                <a:p>
                  <a:pPr marL="88900" indent="-88900">
                    <a:buSzPct val="50000"/>
                    <a:buBlip>
                      <a:blip r:embed="rId2"/>
                    </a:buBlip>
                  </a:pPr>
                  <a:r>
                    <a:rPr lang="en-US" altLang="ko-KR" b="1" dirty="0">
                      <a:solidFill>
                        <a:srgbClr val="800080"/>
                      </a:solidFill>
                      <a:latin typeface="Arial" pitchFamily="34" charset="0"/>
                      <a:cs typeface="Arial" pitchFamily="34" charset="0"/>
                    </a:rPr>
                    <a:t>Psychological counseling Shelters for trafficked women</a:t>
                  </a:r>
                </a:p>
                <a:p>
                  <a:pPr marL="88900" indent="-88900">
                    <a:buSzPct val="50000"/>
                    <a:buBlip>
                      <a:blip r:embed="rId2"/>
                    </a:buBlip>
                  </a:pPr>
                  <a:r>
                    <a:rPr lang="en-US" altLang="ko-KR" b="1" dirty="0">
                      <a:solidFill>
                        <a:srgbClr val="800080"/>
                      </a:solidFill>
                      <a:latin typeface="Arial" pitchFamily="34" charset="0"/>
                      <a:cs typeface="Arial" pitchFamily="34" charset="0"/>
                    </a:rPr>
                    <a:t>Drug rehab</a:t>
                  </a:r>
                </a:p>
                <a:p>
                  <a:pPr marL="88900" indent="-88900">
                    <a:buSzPct val="50000"/>
                    <a:buBlip>
                      <a:blip r:embed="rId2"/>
                    </a:buBlip>
                  </a:pPr>
                  <a:r>
                    <a:rPr lang="en-US" altLang="ko-KR" b="1" dirty="0">
                      <a:solidFill>
                        <a:srgbClr val="800080"/>
                      </a:solidFill>
                      <a:latin typeface="Arial" pitchFamily="34" charset="0"/>
                      <a:cs typeface="Arial" pitchFamily="34" charset="0"/>
                    </a:rPr>
                    <a:t>Comprehensive health services and health care </a:t>
                  </a:r>
                </a:p>
                <a:p>
                  <a:pPr marL="88900" indent="-88900">
                    <a:buSzPct val="50000"/>
                    <a:buBlip>
                      <a:blip r:embed="rId2"/>
                    </a:buBlip>
                  </a:pPr>
                  <a:r>
                    <a:rPr lang="en-US" altLang="ko-KR" b="1" dirty="0">
                      <a:solidFill>
                        <a:srgbClr val="800080"/>
                      </a:solidFill>
                      <a:latin typeface="Arial" pitchFamily="34" charset="0"/>
                      <a:cs typeface="Arial" pitchFamily="34" charset="0"/>
                    </a:rPr>
                    <a:t>No criminalization and deportation</a:t>
                  </a:r>
                </a:p>
                <a:p>
                  <a:pPr marL="88900" indent="-88900">
                    <a:buSzPct val="50000"/>
                    <a:buBlip>
                      <a:blip r:embed="rId2"/>
                    </a:buBlip>
                  </a:pPr>
                  <a:r>
                    <a:rPr lang="en-US" altLang="ko-KR" b="1" dirty="0">
                      <a:solidFill>
                        <a:srgbClr val="800080"/>
                      </a:solidFill>
                      <a:latin typeface="Arial" pitchFamily="34" charset="0"/>
                      <a:cs typeface="Arial" pitchFamily="34" charset="0"/>
                    </a:rPr>
                    <a:t>Empowering victims thru self-help and  </a:t>
                  </a:r>
                  <a:r>
                    <a:rPr lang="en-US" altLang="ko-KR" b="1">
                      <a:solidFill>
                        <a:srgbClr val="800080"/>
                      </a:solidFill>
                      <a:latin typeface="Arial" pitchFamily="34" charset="0"/>
                      <a:cs typeface="Arial" pitchFamily="34" charset="0"/>
                    </a:rPr>
                    <a:t>survivor-leadership training </a:t>
                  </a:r>
                  <a:endParaRPr lang="en-US" altLang="ko-KR" b="1" dirty="0">
                    <a:solidFill>
                      <a:srgbClr val="800080"/>
                    </a:solidFill>
                    <a:latin typeface="Arial" pitchFamily="34" charset="0"/>
                    <a:cs typeface="Arial" pitchFamily="34" charset="0"/>
                  </a:endParaRPr>
                </a:p>
              </p:txBody>
            </p:sp>
            <p:sp>
              <p:nvSpPr>
                <p:cNvPr id="28" name="Line 12"/>
                <p:cNvSpPr>
                  <a:spLocks noChangeShapeType="1"/>
                </p:cNvSpPr>
                <p:nvPr/>
              </p:nvSpPr>
              <p:spPr bwMode="auto">
                <a:xfrm>
                  <a:off x="7696200" y="2467065"/>
                  <a:ext cx="0" cy="285690"/>
                </a:xfrm>
                <a:prstGeom prst="line">
                  <a:avLst/>
                </a:prstGeom>
                <a:noFill/>
                <a:ln w="57150">
                  <a:solidFill>
                    <a:srgbClr val="FF0066"/>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PH"/>
                </a:p>
              </p:txBody>
            </p:sp>
          </p:grpSp>
        </p:grpSp>
        <p:sp>
          <p:nvSpPr>
            <p:cNvPr id="29" name="Line 13"/>
            <p:cNvSpPr>
              <a:spLocks noChangeShapeType="1"/>
            </p:cNvSpPr>
            <p:nvPr/>
          </p:nvSpPr>
          <p:spPr bwMode="auto">
            <a:xfrm>
              <a:off x="6248400" y="4620637"/>
              <a:ext cx="457200" cy="0"/>
            </a:xfrm>
            <a:prstGeom prst="line">
              <a:avLst/>
            </a:prstGeom>
            <a:noFill/>
            <a:ln w="57150">
              <a:solidFill>
                <a:srgbClr val="FF0066"/>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PH"/>
            </a:p>
          </p:txBody>
        </p:sp>
        <p:sp>
          <p:nvSpPr>
            <p:cNvPr id="30" name="Line 15"/>
            <p:cNvSpPr>
              <a:spLocks noChangeShapeType="1"/>
            </p:cNvSpPr>
            <p:nvPr/>
          </p:nvSpPr>
          <p:spPr bwMode="auto">
            <a:xfrm>
              <a:off x="3686060" y="4620637"/>
              <a:ext cx="457200" cy="0"/>
            </a:xfrm>
            <a:prstGeom prst="line">
              <a:avLst/>
            </a:prstGeom>
            <a:noFill/>
            <a:ln w="57150">
              <a:solidFill>
                <a:srgbClr val="FF0066"/>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PH"/>
            </a:p>
          </p:txBody>
        </p:sp>
      </p:grpSp>
    </p:spTree>
    <p:extLst>
      <p:ext uri="{BB962C8B-B14F-4D97-AF65-F5344CB8AC3E}">
        <p14:creationId xmlns:p14="http://schemas.microsoft.com/office/powerpoint/2010/main" val="238568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97864" y="274638"/>
            <a:ext cx="9012936" cy="565150"/>
          </a:xfrm>
        </p:spPr>
        <p:txBody>
          <a:bodyPr/>
          <a:lstStyle/>
          <a:p>
            <a:pPr>
              <a:defRPr/>
            </a:pPr>
            <a:r>
              <a:rPr lang="en-US" sz="2800" dirty="0">
                <a:solidFill>
                  <a:srgbClr val="FF0000"/>
                </a:solidFill>
                <a:latin typeface="Arial" panose="020B0604020202020204" pitchFamily="34" charset="0"/>
                <a:cs typeface="Arial" panose="020B0604020202020204" pitchFamily="34" charset="0"/>
              </a:rPr>
              <a:t>Community –Based Prevention Programs </a:t>
            </a:r>
          </a:p>
        </p:txBody>
      </p:sp>
      <p:sp>
        <p:nvSpPr>
          <p:cNvPr id="100354" name="Rectangle 3"/>
          <p:cNvSpPr>
            <a:spLocks noGrp="1" noChangeArrowheads="1"/>
          </p:cNvSpPr>
          <p:nvPr>
            <p:ph type="body" sz="half" idx="1"/>
          </p:nvPr>
        </p:nvSpPr>
        <p:spPr>
          <a:xfrm>
            <a:off x="932688" y="1143000"/>
            <a:ext cx="5001768" cy="4983164"/>
          </a:xfrm>
        </p:spPr>
        <p:txBody>
          <a:bodyPr>
            <a:normAutofit/>
          </a:bodyPr>
          <a:lstStyle/>
          <a:p>
            <a:pPr eaLnBrk="1" hangingPunct="1">
              <a:lnSpc>
                <a:spcPct val="80000"/>
              </a:lnSpc>
            </a:pPr>
            <a:r>
              <a:rPr lang="en-US" sz="2400" b="1" dirty="0">
                <a:latin typeface="Arial" panose="020B0604020202020204" pitchFamily="34" charset="0"/>
                <a:cs typeface="Arial" panose="020B0604020202020204" pitchFamily="34" charset="0"/>
              </a:rPr>
              <a:t>Trafficker/Pimp-Watch Project in Calbayog, Zamboanga City and Quezon City (CATW –AP); </a:t>
            </a:r>
            <a:r>
              <a:rPr lang="en-US" sz="2400" b="1" dirty="0" err="1">
                <a:latin typeface="Arial" panose="020B0604020202020204" pitchFamily="34" charset="0"/>
                <a:cs typeface="Arial" panose="020B0604020202020204" pitchFamily="34" charset="0"/>
              </a:rPr>
              <a:t>Marawi</a:t>
            </a:r>
            <a:r>
              <a:rPr lang="en-US" sz="2400" b="1" dirty="0">
                <a:latin typeface="Arial" panose="020B0604020202020204" pitchFamily="34" charset="0"/>
                <a:cs typeface="Arial" panose="020B0604020202020204" pitchFamily="34" charset="0"/>
              </a:rPr>
              <a:t> and the conflict affected communities in  </a:t>
            </a:r>
            <a:r>
              <a:rPr lang="en-US" sz="2400" b="1" dirty="0" err="1">
                <a:latin typeface="Arial" panose="020B0604020202020204" pitchFamily="34" charset="0"/>
                <a:cs typeface="Arial" panose="020B0604020202020204" pitchFamily="34" charset="0"/>
              </a:rPr>
              <a:t>Bangsa</a:t>
            </a:r>
            <a:r>
              <a:rPr lang="en-US" sz="2400" b="1" dirty="0">
                <a:latin typeface="Arial" panose="020B0604020202020204" pitchFamily="34" charset="0"/>
                <a:cs typeface="Arial" panose="020B0604020202020204" pitchFamily="34" charset="0"/>
              </a:rPr>
              <a:t> Moro areas </a:t>
            </a:r>
          </a:p>
          <a:p>
            <a:pPr eaLnBrk="1" hangingPunct="1">
              <a:lnSpc>
                <a:spcPct val="80000"/>
              </a:lnSpc>
              <a:buFontTx/>
              <a:buNone/>
            </a:pPr>
            <a:endParaRPr lang="en-US" sz="2400" b="1" dirty="0">
              <a:latin typeface="Arial" panose="020B0604020202020204" pitchFamily="34" charset="0"/>
              <a:cs typeface="Arial" panose="020B0604020202020204" pitchFamily="34" charset="0"/>
            </a:endParaRPr>
          </a:p>
          <a:p>
            <a:pPr eaLnBrk="1" hangingPunct="1">
              <a:lnSpc>
                <a:spcPct val="80000"/>
              </a:lnSpc>
            </a:pPr>
            <a:r>
              <a:rPr lang="en-US" sz="2400" b="1" dirty="0">
                <a:latin typeface="Arial" panose="020B0604020202020204" pitchFamily="34" charset="0"/>
                <a:cs typeface="Arial" panose="020B0604020202020204" pitchFamily="34" charset="0"/>
              </a:rPr>
              <a:t>Conduct of  education in high-risk communities addressing local government agencies, village officials, teachers and other community leaders on trafficking and laws/mechanisms</a:t>
            </a:r>
          </a:p>
        </p:txBody>
      </p:sp>
      <p:pic>
        <p:nvPicPr>
          <p:cNvPr id="100355" name="Picture 4" descr="Bantay Bugaw Zamboanga City"/>
          <p:cNvPicPr>
            <a:picLocks noGrp="1" noChangeAspect="1" noChangeArrowheads="1"/>
          </p:cNvPicPr>
          <p:nvPr>
            <p:ph sz="quarter" idx="2"/>
          </p:nvPr>
        </p:nvPicPr>
        <p:blipFill>
          <a:blip r:embed="rId3" cstate="email">
            <a:extLst>
              <a:ext uri="{28A0092B-C50C-407E-A947-70E740481C1C}">
                <a14:useLocalDpi xmlns:a14="http://schemas.microsoft.com/office/drawing/2010/main" val="0"/>
              </a:ext>
            </a:extLst>
          </a:blip>
          <a:srcRect/>
          <a:stretch>
            <a:fillRect/>
          </a:stretch>
        </p:blipFill>
        <p:spPr>
          <a:xfrm>
            <a:off x="7086600" y="1143000"/>
            <a:ext cx="3359150" cy="2590800"/>
          </a:xfrm>
          <a:noFill/>
        </p:spPr>
      </p:pic>
      <p:pic>
        <p:nvPicPr>
          <p:cNvPr id="100356" name="Picture 5" descr="bantay bugaw 2"/>
          <p:cNvPicPr>
            <a:picLocks noGrp="1" noChangeAspect="1" noChangeArrowheads="1"/>
          </p:cNvPicPr>
          <p:nvPr>
            <p:ph sz="quarter" idx="3"/>
          </p:nvPr>
        </p:nvPicPr>
        <p:blipFill>
          <a:blip r:embed="rId4" cstate="email">
            <a:extLst>
              <a:ext uri="{28A0092B-C50C-407E-A947-70E740481C1C}">
                <a14:useLocalDpi xmlns:a14="http://schemas.microsoft.com/office/drawing/2010/main" val="0"/>
              </a:ext>
            </a:extLst>
          </a:blip>
          <a:srcRect/>
          <a:stretch>
            <a:fillRect/>
          </a:stretch>
        </p:blipFill>
        <p:spPr>
          <a:xfrm>
            <a:off x="6500814" y="2943226"/>
            <a:ext cx="3449637" cy="2403475"/>
          </a:xfrm>
          <a:noFill/>
        </p:spPr>
      </p:pic>
      <p:pic>
        <p:nvPicPr>
          <p:cNvPr id="100357" name="Picture 6" descr="bantay bugaw"/>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62800" y="4467225"/>
            <a:ext cx="3282950" cy="2147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65423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286603"/>
            <a:ext cx="10369296" cy="1048421"/>
          </a:xfrm>
        </p:spPr>
        <p:txBody>
          <a:bodyPr>
            <a:normAutofit/>
          </a:bodyPr>
          <a:lstStyle/>
          <a:p>
            <a:pPr algn="ctr"/>
            <a:r>
              <a:rPr lang="en-PH" sz="3600" b="1" dirty="0">
                <a:latin typeface="Arial" panose="020B0604020202020204" pitchFamily="34" charset="0"/>
                <a:cs typeface="Arial" panose="020B0604020202020204" pitchFamily="34" charset="0"/>
              </a:rPr>
              <a:t>Innovative Strategies to End Trafficking of Persons </a:t>
            </a:r>
          </a:p>
        </p:txBody>
      </p:sp>
      <p:sp>
        <p:nvSpPr>
          <p:cNvPr id="3" name="Content Placeholder 2"/>
          <p:cNvSpPr>
            <a:spLocks noGrp="1"/>
          </p:cNvSpPr>
          <p:nvPr>
            <p:ph idx="1"/>
          </p:nvPr>
        </p:nvSpPr>
        <p:spPr>
          <a:xfrm>
            <a:off x="512064" y="1252728"/>
            <a:ext cx="10643616" cy="4616366"/>
          </a:xfrm>
        </p:spPr>
        <p:txBody>
          <a:bodyPr>
            <a:normAutofit/>
          </a:bodyPr>
          <a:lstStyle/>
          <a:p>
            <a:endParaRPr lang="en-PH" sz="2800" dirty="0">
              <a:solidFill>
                <a:srgbClr val="D00ED5"/>
              </a:solidFill>
              <a:latin typeface="Arial" panose="020B0604020202020204" pitchFamily="34" charset="0"/>
              <a:cs typeface="Arial" panose="020B0604020202020204" pitchFamily="34" charset="0"/>
            </a:endParaRPr>
          </a:p>
          <a:p>
            <a:r>
              <a:rPr lang="en-PH" sz="2800" dirty="0">
                <a:solidFill>
                  <a:srgbClr val="D00ED5"/>
                </a:solidFill>
                <a:latin typeface="Arial" panose="020B0604020202020204" pitchFamily="34" charset="0"/>
                <a:cs typeface="Arial" panose="020B0604020202020204" pitchFamily="34" charset="0"/>
              </a:rPr>
              <a:t>LISTEN TO THE VOICES OF SURVIVORS OF TRAFFICKING </a:t>
            </a:r>
          </a:p>
        </p:txBody>
      </p:sp>
      <p:sp>
        <p:nvSpPr>
          <p:cNvPr id="4" name="Rectangle 3"/>
          <p:cNvSpPr/>
          <p:nvPr/>
        </p:nvSpPr>
        <p:spPr>
          <a:xfrm>
            <a:off x="512064" y="2157984"/>
            <a:ext cx="10963656" cy="4154984"/>
          </a:xfrm>
          <a:prstGeom prst="rect">
            <a:avLst/>
          </a:prstGeom>
        </p:spPr>
        <p:txBody>
          <a:bodyPr wrap="square">
            <a:spAutoFit/>
          </a:bodyPr>
          <a:lstStyle/>
          <a:p>
            <a:r>
              <a:rPr lang="en-US" sz="1400" b="1" i="1" dirty="0">
                <a:solidFill>
                  <a:srgbClr val="FF0000"/>
                </a:solidFill>
              </a:rPr>
              <a:t>When I look back now I see that prostitution lured and consumed those of us who were already </a:t>
            </a:r>
            <a:r>
              <a:rPr lang="en-US" sz="1400" b="1" i="1" dirty="0" err="1">
                <a:solidFill>
                  <a:srgbClr val="FF0000"/>
                </a:solidFill>
              </a:rPr>
              <a:t>marginalised</a:t>
            </a:r>
            <a:r>
              <a:rPr lang="en-US" sz="1400" b="1" i="1" dirty="0">
                <a:solidFill>
                  <a:srgbClr val="FF0000"/>
                </a:solidFill>
              </a:rPr>
              <a:t> in society. If you were poor, if you were disadvantaged, if you had come from a broken home or had vulnerabilities connected to prior cycles of abuse, especially sexual abuse, prostitution was there waiting for you. Prostitution is a trap, and it’s not a coincidence that all over the world it ensnares those who are already struggling to survive.“</a:t>
            </a:r>
          </a:p>
          <a:p>
            <a:pPr marL="285750" indent="-285750">
              <a:buFontTx/>
              <a:buChar char="-"/>
            </a:pPr>
            <a:r>
              <a:rPr lang="en-US" b="1" i="1" dirty="0"/>
              <a:t>Rachel Moran, Dublin, Ireland, Survivor Leader, President of SPACE International </a:t>
            </a:r>
          </a:p>
          <a:p>
            <a:r>
              <a:rPr lang="en-US" sz="1400" b="1" i="1" dirty="0">
                <a:solidFill>
                  <a:srgbClr val="0070C0"/>
                </a:solidFill>
                <a:latin typeface="Arial" panose="020B0604020202020204" pitchFamily="34" charset="0"/>
                <a:cs typeface="Arial" panose="020B0604020202020204" pitchFamily="34" charset="0"/>
              </a:rPr>
              <a:t>"What I know today is that women are </a:t>
            </a:r>
            <a:r>
              <a:rPr lang="en-US" sz="1400" b="1" i="1" dirty="0" err="1">
                <a:solidFill>
                  <a:srgbClr val="0070C0"/>
                </a:solidFill>
                <a:latin typeface="Arial" panose="020B0604020202020204" pitchFamily="34" charset="0"/>
                <a:cs typeface="Arial" panose="020B0604020202020204" pitchFamily="34" charset="0"/>
              </a:rPr>
              <a:t>victimised</a:t>
            </a:r>
            <a:r>
              <a:rPr lang="en-US" sz="1400" b="1" i="1" dirty="0">
                <a:solidFill>
                  <a:srgbClr val="0070C0"/>
                </a:solidFill>
                <a:latin typeface="Arial" panose="020B0604020202020204" pitchFamily="34" charset="0"/>
                <a:cs typeface="Arial" panose="020B0604020202020204" pitchFamily="34" charset="0"/>
              </a:rPr>
              <a:t> by the system of prostitution by innumerable perpetrators, and at the same time </a:t>
            </a:r>
            <a:r>
              <a:rPr lang="en-US" sz="1400" b="1" i="1" dirty="0" err="1">
                <a:solidFill>
                  <a:srgbClr val="0070C0"/>
                </a:solidFill>
                <a:latin typeface="Arial" panose="020B0604020202020204" pitchFamily="34" charset="0"/>
                <a:cs typeface="Arial" panose="020B0604020202020204" pitchFamily="34" charset="0"/>
              </a:rPr>
              <a:t>victimised</a:t>
            </a:r>
            <a:r>
              <a:rPr lang="en-US" sz="1400" b="1" i="1" dirty="0">
                <a:solidFill>
                  <a:srgbClr val="0070C0"/>
                </a:solidFill>
                <a:latin typeface="Arial" panose="020B0604020202020204" pitchFamily="34" charset="0"/>
                <a:cs typeface="Arial" panose="020B0604020202020204" pitchFamily="34" charset="0"/>
              </a:rPr>
              <a:t> by a society which is not only allowing but encouraging prostitution by accepting it as a 'job like any other'. We are victims of a society blind in one eye, advancing the wealth of a privileged few over the suffering of an incalculable number of women and children."</a:t>
            </a:r>
          </a:p>
          <a:p>
            <a:pPr marL="285750" indent="-285750">
              <a:buFontTx/>
              <a:buChar char="-"/>
            </a:pPr>
            <a:r>
              <a:rPr lang="en-US" sz="1400" b="1" i="1" dirty="0">
                <a:solidFill>
                  <a:srgbClr val="0070C0"/>
                </a:solidFill>
                <a:latin typeface="Arial" panose="020B0604020202020204" pitchFamily="34" charset="0"/>
                <a:cs typeface="Arial" panose="020B0604020202020204" pitchFamily="34" charset="0"/>
              </a:rPr>
              <a:t>Marie </a:t>
            </a:r>
            <a:r>
              <a:rPr lang="en-US" sz="1400" b="1" i="1" dirty="0" err="1">
                <a:solidFill>
                  <a:srgbClr val="0070C0"/>
                </a:solidFill>
                <a:latin typeface="Arial" panose="020B0604020202020204" pitchFamily="34" charset="0"/>
                <a:cs typeface="Arial" panose="020B0604020202020204" pitchFamily="34" charset="0"/>
              </a:rPr>
              <a:t>Merklinger</a:t>
            </a:r>
            <a:r>
              <a:rPr lang="en-US" sz="1400" b="1" i="1" dirty="0">
                <a:solidFill>
                  <a:srgbClr val="0070C0"/>
                </a:solidFill>
                <a:latin typeface="Arial" panose="020B0604020202020204" pitchFamily="34" charset="0"/>
                <a:cs typeface="Arial" panose="020B0604020202020204" pitchFamily="34" charset="0"/>
              </a:rPr>
              <a:t>, Stuttgart, Germany</a:t>
            </a:r>
          </a:p>
          <a:p>
            <a:pPr marL="285750" indent="-285750">
              <a:buFontTx/>
              <a:buChar char="-"/>
            </a:pPr>
            <a:endParaRPr lang="en-US" sz="1400" b="1" i="1" dirty="0">
              <a:solidFill>
                <a:srgbClr val="0070C0"/>
              </a:solidFill>
              <a:latin typeface="Arial" panose="020B0604020202020204" pitchFamily="34" charset="0"/>
              <a:cs typeface="Arial" panose="020B0604020202020204" pitchFamily="34" charset="0"/>
            </a:endParaRPr>
          </a:p>
          <a:p>
            <a:pPr marL="285750" indent="-285750">
              <a:buFontTx/>
              <a:buChar char="-"/>
            </a:pPr>
            <a:endParaRPr lang="en-US" sz="1400" b="1" i="1" dirty="0">
              <a:solidFill>
                <a:srgbClr val="0070C0"/>
              </a:solidFill>
              <a:latin typeface="Arial" panose="020B0604020202020204" pitchFamily="34" charset="0"/>
              <a:cs typeface="Arial" panose="020B0604020202020204" pitchFamily="34" charset="0"/>
            </a:endParaRPr>
          </a:p>
          <a:p>
            <a:r>
              <a:rPr lang="en-US" sz="1400" b="1" i="1" dirty="0">
                <a:solidFill>
                  <a:srgbClr val="D00ED5"/>
                </a:solidFill>
                <a:latin typeface="Arial" panose="020B0604020202020204" pitchFamily="34" charset="0"/>
                <a:cs typeface="Arial" panose="020B0604020202020204" pitchFamily="34" charset="0"/>
              </a:rPr>
              <a:t>“ I was trafficked to Singapore where I ended up as a prostitute. We were very poor so going abroad was a good opportunity  to improve our lives. I am grateful to have a second chance  and to finish my </a:t>
            </a:r>
            <a:r>
              <a:rPr lang="en-US" sz="1400" b="1" i="1" dirty="0" err="1">
                <a:solidFill>
                  <a:srgbClr val="D00ED5"/>
                </a:solidFill>
                <a:latin typeface="Arial" panose="020B0604020202020204" pitchFamily="34" charset="0"/>
                <a:cs typeface="Arial" panose="020B0604020202020204" pitchFamily="34" charset="0"/>
              </a:rPr>
              <a:t>highschool</a:t>
            </a:r>
            <a:r>
              <a:rPr lang="en-US" sz="1400" b="1" i="1" dirty="0" err="1">
                <a:solidFill>
                  <a:srgbClr val="0070C0"/>
                </a:solidFill>
                <a:latin typeface="Arial" panose="020B0604020202020204" pitchFamily="34" charset="0"/>
                <a:cs typeface="Arial" panose="020B0604020202020204" pitchFamily="34" charset="0"/>
              </a:rPr>
              <a:t>.I</a:t>
            </a:r>
            <a:r>
              <a:rPr lang="en-US" sz="1400" b="1" i="1" dirty="0">
                <a:solidFill>
                  <a:srgbClr val="0070C0"/>
                </a:solidFill>
                <a:latin typeface="Arial" panose="020B0604020202020204" pitchFamily="34" charset="0"/>
                <a:cs typeface="Arial" panose="020B0604020202020204" pitchFamily="34" charset="0"/>
              </a:rPr>
              <a:t> want to take up accounting so I can help victims like me to have a livelihood program and out of prostitution”. (Linda (not her real name )</a:t>
            </a:r>
          </a:p>
          <a:p>
            <a:r>
              <a:rPr lang="en-US" sz="1400" b="1" i="1" dirty="0">
                <a:solidFill>
                  <a:srgbClr val="0070C0"/>
                </a:solidFill>
                <a:latin typeface="Arial" panose="020B0604020202020204" pitchFamily="34" charset="0"/>
                <a:cs typeface="Arial" panose="020B0604020202020204" pitchFamily="34" charset="0"/>
              </a:rPr>
              <a:t>Survivor of trafficking  graduated with the highest honors in a night school in the Philippines)</a:t>
            </a:r>
          </a:p>
          <a:p>
            <a:endParaRPr lang="en-PH" b="1" dirty="0"/>
          </a:p>
          <a:p>
            <a:pPr marL="285750" indent="-285750">
              <a:buFontTx/>
              <a:buChar char="-"/>
            </a:pPr>
            <a:endParaRPr lang="en-US" b="1" i="1" dirty="0"/>
          </a:p>
        </p:txBody>
      </p:sp>
    </p:spTree>
    <p:extLst>
      <p:ext uri="{BB962C8B-B14F-4D97-AF65-F5344CB8AC3E}">
        <p14:creationId xmlns:p14="http://schemas.microsoft.com/office/powerpoint/2010/main" val="944299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20989"/>
          </a:xfrm>
        </p:spPr>
        <p:txBody>
          <a:bodyPr>
            <a:normAutofit/>
          </a:bodyPr>
          <a:lstStyle/>
          <a:p>
            <a:r>
              <a:rPr lang="en-PH" sz="3600" dirty="0">
                <a:solidFill>
                  <a:srgbClr val="FF0000"/>
                </a:solidFill>
                <a:latin typeface="Arial" panose="020B0604020202020204" pitchFamily="34" charset="0"/>
                <a:cs typeface="Arial" panose="020B0604020202020204" pitchFamily="34" charset="0"/>
              </a:rPr>
              <a:t>Reject Toxic masculinity </a:t>
            </a:r>
          </a:p>
        </p:txBody>
      </p:sp>
      <p:sp>
        <p:nvSpPr>
          <p:cNvPr id="3" name="Content Placeholder 2"/>
          <p:cNvSpPr>
            <a:spLocks noGrp="1"/>
          </p:cNvSpPr>
          <p:nvPr>
            <p:ph idx="1"/>
          </p:nvPr>
        </p:nvSpPr>
        <p:spPr/>
        <p:txBody>
          <a:bodyPr>
            <a:normAutofit/>
          </a:bodyPr>
          <a:lstStyle/>
          <a:p>
            <a:r>
              <a:rPr lang="en-US" sz="2800" b="1" dirty="0">
                <a:latin typeface="Arial" panose="020B0604020202020204" pitchFamily="34" charset="0"/>
                <a:cs typeface="Arial" panose="020B0604020202020204" pitchFamily="34" charset="0"/>
              </a:rPr>
              <a:t>Toxic masculinity transcends national borders, age, generations, and ideas of race and ethnicity. Men are overwhelmingly both the perpetrators as well as the victims of violence. This is because notions of masculinity, and what it means to be a man, seem to be the driving factor behind much of the risky behavior that males engage in</a:t>
            </a:r>
            <a:r>
              <a:rPr lang="en-US" sz="2800" dirty="0">
                <a:latin typeface="Arial" panose="020B0604020202020204" pitchFamily="34" charset="0"/>
                <a:cs typeface="Arial" panose="020B0604020202020204" pitchFamily="34" charset="0"/>
              </a:rPr>
              <a:t>.</a:t>
            </a:r>
          </a:p>
          <a:p>
            <a:endParaRPr lang="en-PH" sz="2800" dirty="0"/>
          </a:p>
          <a:p>
            <a:endParaRPr lang="en-PH" sz="2800" dirty="0"/>
          </a:p>
        </p:txBody>
      </p:sp>
    </p:spTree>
    <p:extLst>
      <p:ext uri="{BB962C8B-B14F-4D97-AF65-F5344CB8AC3E}">
        <p14:creationId xmlns:p14="http://schemas.microsoft.com/office/powerpoint/2010/main" val="3621066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latin typeface="Arial" panose="020B0604020202020204" pitchFamily="34" charset="0"/>
                <a:cs typeface="Arial" panose="020B0604020202020204" pitchFamily="34" charset="0"/>
              </a:rPr>
              <a:t>Promote Positive Masculinity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9127" y="2044685"/>
            <a:ext cx="6542117" cy="3358587"/>
          </a:xfrm>
        </p:spPr>
      </p:pic>
    </p:spTree>
    <p:extLst>
      <p:ext uri="{BB962C8B-B14F-4D97-AF65-F5344CB8AC3E}">
        <p14:creationId xmlns:p14="http://schemas.microsoft.com/office/powerpoint/2010/main" val="3242178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411588" y="0"/>
            <a:ext cx="9673624" cy="1447800"/>
          </a:xfrm>
        </p:spPr>
        <p:txBody>
          <a:bodyPr>
            <a:normAutofit fontScale="90000"/>
          </a:bodyPr>
          <a:lstStyle/>
          <a:p>
            <a:pPr algn="ctr"/>
            <a:r>
              <a:rPr lang="en-US" sz="4000" dirty="0"/>
              <a:t/>
            </a:r>
            <a:br>
              <a:rPr lang="en-US" sz="4000" dirty="0"/>
            </a:br>
            <a:r>
              <a:rPr lang="en-US" sz="4000" dirty="0"/>
              <a:t/>
            </a:r>
            <a:br>
              <a:rPr lang="en-US" sz="4000" dirty="0"/>
            </a:br>
            <a:r>
              <a:rPr lang="en-US" sz="3600" dirty="0">
                <a:latin typeface="Arial" panose="020B0604020202020204" pitchFamily="34" charset="0"/>
                <a:cs typeface="Arial" panose="020B0604020202020204" pitchFamily="34" charset="0"/>
              </a:rPr>
              <a:t>Young Men’s Camp on Gender Issues , Sexuality , Trafficking and Prostitution</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pic>
        <p:nvPicPr>
          <p:cNvPr id="59395" name="Picture 3" descr="DSC03974"/>
          <p:cNvPicPr>
            <a:picLocks noChangeAspect="1" noChangeArrowheads="1"/>
          </p:cNvPicPr>
          <p:nvPr/>
        </p:nvPicPr>
        <p:blipFill>
          <a:blip r:embed="rId3"/>
          <a:srcRect/>
          <a:stretch>
            <a:fillRect/>
          </a:stretch>
        </p:blipFill>
        <p:spPr bwMode="auto">
          <a:xfrm>
            <a:off x="6553200" y="3581400"/>
            <a:ext cx="3810000" cy="2857500"/>
          </a:xfrm>
          <a:prstGeom prst="rect">
            <a:avLst/>
          </a:prstGeom>
          <a:noFill/>
          <a:effectLst>
            <a:outerShdw dist="107763" dir="2700000" algn="ctr" rotWithShape="0">
              <a:schemeClr val="hlink">
                <a:alpha val="50000"/>
              </a:schemeClr>
            </a:outerShdw>
          </a:effectLst>
        </p:spPr>
      </p:pic>
      <p:pic>
        <p:nvPicPr>
          <p:cNvPr id="59396" name="Picture 4" descr="classroom setting"/>
          <p:cNvPicPr>
            <a:picLocks noChangeAspect="1" noChangeArrowheads="1"/>
          </p:cNvPicPr>
          <p:nvPr/>
        </p:nvPicPr>
        <p:blipFill>
          <a:blip r:embed="rId4"/>
          <a:srcRect/>
          <a:stretch>
            <a:fillRect/>
          </a:stretch>
        </p:blipFill>
        <p:spPr bwMode="auto">
          <a:xfrm>
            <a:off x="2057400" y="3581400"/>
            <a:ext cx="3810000" cy="2857500"/>
          </a:xfrm>
          <a:prstGeom prst="rect">
            <a:avLst/>
          </a:prstGeom>
          <a:noFill/>
          <a:effectLst>
            <a:outerShdw dist="107763" dir="2700000" algn="ctr" rotWithShape="0">
              <a:schemeClr val="hlink">
                <a:alpha val="50000"/>
              </a:schemeClr>
            </a:outerShdw>
          </a:effectLst>
        </p:spPr>
      </p:pic>
      <p:pic>
        <p:nvPicPr>
          <p:cNvPr id="59397" name="Picture 5" descr="DSC03984"/>
          <p:cNvPicPr>
            <a:picLocks noChangeAspect="1" noChangeArrowheads="1"/>
          </p:cNvPicPr>
          <p:nvPr/>
        </p:nvPicPr>
        <p:blipFill>
          <a:blip r:embed="rId5">
            <a:lum bright="14000"/>
          </a:blip>
          <a:srcRect/>
          <a:stretch>
            <a:fillRect/>
          </a:stretch>
        </p:blipFill>
        <p:spPr bwMode="auto">
          <a:xfrm>
            <a:off x="1752600" y="1447800"/>
            <a:ext cx="3733800" cy="2800350"/>
          </a:xfrm>
          <a:prstGeom prst="rect">
            <a:avLst/>
          </a:prstGeom>
          <a:solidFill>
            <a:schemeClr val="tx1"/>
          </a:solidFill>
          <a:effectLst>
            <a:outerShdw dist="99190" dir="13188334" algn="ctr" rotWithShape="0">
              <a:schemeClr val="hlink">
                <a:alpha val="50000"/>
              </a:schemeClr>
            </a:outerShdw>
          </a:effectLst>
        </p:spPr>
      </p:pic>
      <p:pic>
        <p:nvPicPr>
          <p:cNvPr id="59398" name="Picture 6" descr="bilog bonifacio"/>
          <p:cNvPicPr>
            <a:picLocks noChangeAspect="1" noChangeArrowheads="1"/>
          </p:cNvPicPr>
          <p:nvPr/>
        </p:nvPicPr>
        <p:blipFill>
          <a:blip r:embed="rId6"/>
          <a:srcRect/>
          <a:stretch>
            <a:fillRect/>
          </a:stretch>
        </p:blipFill>
        <p:spPr bwMode="auto">
          <a:xfrm>
            <a:off x="6248400" y="1371600"/>
            <a:ext cx="3810000" cy="2857500"/>
          </a:xfrm>
          <a:prstGeom prst="rect">
            <a:avLst/>
          </a:prstGeom>
          <a:noFill/>
          <a:effectLst>
            <a:outerShdw dist="107763" dir="13500000" algn="ctr" rotWithShape="0">
              <a:schemeClr val="hlink">
                <a:alpha val="50000"/>
              </a:schemeClr>
            </a:outerShdw>
          </a:effectLst>
        </p:spPr>
      </p:pic>
    </p:spTree>
    <p:extLst>
      <p:ext uri="{BB962C8B-B14F-4D97-AF65-F5344CB8AC3E}">
        <p14:creationId xmlns:p14="http://schemas.microsoft.com/office/powerpoint/2010/main" val="265451400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strips(downLeft)">
                                      <p:cBhvr>
                                        <p:cTn id="7" dur="1000"/>
                                        <p:tgtEl>
                                          <p:spTgt spid="59394"/>
                                        </p:tgtEl>
                                      </p:cBhvr>
                                    </p:animEffect>
                                  </p:childTnLst>
                                </p:cTn>
                              </p:par>
                            </p:childTnLst>
                          </p:cTn>
                        </p:par>
                        <p:par>
                          <p:cTn id="8" fill="hold">
                            <p:stCondLst>
                              <p:cond delay="1000"/>
                            </p:stCondLst>
                            <p:childTnLst>
                              <p:par>
                                <p:cTn id="9" presetID="53" presetClass="entr" presetSubtype="0" fill="hold" nodeType="afterEffect">
                                  <p:stCondLst>
                                    <p:cond delay="0"/>
                                  </p:stCondLst>
                                  <p:childTnLst>
                                    <p:set>
                                      <p:cBhvr>
                                        <p:cTn id="10" dur="1" fill="hold">
                                          <p:stCondLst>
                                            <p:cond delay="0"/>
                                          </p:stCondLst>
                                        </p:cTn>
                                        <p:tgtEl>
                                          <p:spTgt spid="59397"/>
                                        </p:tgtEl>
                                        <p:attrNameLst>
                                          <p:attrName>style.visibility</p:attrName>
                                        </p:attrNameLst>
                                      </p:cBhvr>
                                      <p:to>
                                        <p:strVal val="visible"/>
                                      </p:to>
                                    </p:set>
                                    <p:anim calcmode="lin" valueType="num">
                                      <p:cBhvr>
                                        <p:cTn id="11" dur="1000" fill="hold"/>
                                        <p:tgtEl>
                                          <p:spTgt spid="59397"/>
                                        </p:tgtEl>
                                        <p:attrNameLst>
                                          <p:attrName>ppt_w</p:attrName>
                                        </p:attrNameLst>
                                      </p:cBhvr>
                                      <p:tavLst>
                                        <p:tav tm="0">
                                          <p:val>
                                            <p:fltVal val="0"/>
                                          </p:val>
                                        </p:tav>
                                        <p:tav tm="100000">
                                          <p:val>
                                            <p:strVal val="#ppt_w"/>
                                          </p:val>
                                        </p:tav>
                                      </p:tavLst>
                                    </p:anim>
                                    <p:anim calcmode="lin" valueType="num">
                                      <p:cBhvr>
                                        <p:cTn id="12" dur="1000" fill="hold"/>
                                        <p:tgtEl>
                                          <p:spTgt spid="59397"/>
                                        </p:tgtEl>
                                        <p:attrNameLst>
                                          <p:attrName>ppt_h</p:attrName>
                                        </p:attrNameLst>
                                      </p:cBhvr>
                                      <p:tavLst>
                                        <p:tav tm="0">
                                          <p:val>
                                            <p:fltVal val="0"/>
                                          </p:val>
                                        </p:tav>
                                        <p:tav tm="100000">
                                          <p:val>
                                            <p:strVal val="#ppt_h"/>
                                          </p:val>
                                        </p:tav>
                                      </p:tavLst>
                                    </p:anim>
                                    <p:animEffect transition="in" filter="fade">
                                      <p:cBhvr>
                                        <p:cTn id="13" dur="1000"/>
                                        <p:tgtEl>
                                          <p:spTgt spid="59397"/>
                                        </p:tgtEl>
                                      </p:cBhvr>
                                    </p:animEffect>
                                  </p:childTnLst>
                                </p:cTn>
                              </p:par>
                            </p:childTnLst>
                          </p:cTn>
                        </p:par>
                        <p:par>
                          <p:cTn id="14" fill="hold">
                            <p:stCondLst>
                              <p:cond delay="2000"/>
                            </p:stCondLst>
                            <p:childTnLst>
                              <p:par>
                                <p:cTn id="15" presetID="53" presetClass="entr" presetSubtype="0" fill="hold" nodeType="afterEffect">
                                  <p:stCondLst>
                                    <p:cond delay="0"/>
                                  </p:stCondLst>
                                  <p:childTnLst>
                                    <p:set>
                                      <p:cBhvr>
                                        <p:cTn id="16" dur="1" fill="hold">
                                          <p:stCondLst>
                                            <p:cond delay="0"/>
                                          </p:stCondLst>
                                        </p:cTn>
                                        <p:tgtEl>
                                          <p:spTgt spid="59395"/>
                                        </p:tgtEl>
                                        <p:attrNameLst>
                                          <p:attrName>style.visibility</p:attrName>
                                        </p:attrNameLst>
                                      </p:cBhvr>
                                      <p:to>
                                        <p:strVal val="visible"/>
                                      </p:to>
                                    </p:set>
                                    <p:anim calcmode="lin" valueType="num">
                                      <p:cBhvr>
                                        <p:cTn id="17" dur="2000" fill="hold"/>
                                        <p:tgtEl>
                                          <p:spTgt spid="59395"/>
                                        </p:tgtEl>
                                        <p:attrNameLst>
                                          <p:attrName>ppt_w</p:attrName>
                                        </p:attrNameLst>
                                      </p:cBhvr>
                                      <p:tavLst>
                                        <p:tav tm="0">
                                          <p:val>
                                            <p:fltVal val="0"/>
                                          </p:val>
                                        </p:tav>
                                        <p:tav tm="100000">
                                          <p:val>
                                            <p:strVal val="#ppt_w"/>
                                          </p:val>
                                        </p:tav>
                                      </p:tavLst>
                                    </p:anim>
                                    <p:anim calcmode="lin" valueType="num">
                                      <p:cBhvr>
                                        <p:cTn id="18" dur="2000" fill="hold"/>
                                        <p:tgtEl>
                                          <p:spTgt spid="59395"/>
                                        </p:tgtEl>
                                        <p:attrNameLst>
                                          <p:attrName>ppt_h</p:attrName>
                                        </p:attrNameLst>
                                      </p:cBhvr>
                                      <p:tavLst>
                                        <p:tav tm="0">
                                          <p:val>
                                            <p:fltVal val="0"/>
                                          </p:val>
                                        </p:tav>
                                        <p:tav tm="100000">
                                          <p:val>
                                            <p:strVal val="#ppt_h"/>
                                          </p:val>
                                        </p:tav>
                                      </p:tavLst>
                                    </p:anim>
                                    <p:animEffect transition="in" filter="fade">
                                      <p:cBhvr>
                                        <p:cTn id="19" dur="2000"/>
                                        <p:tgtEl>
                                          <p:spTgt spid="59395"/>
                                        </p:tgtEl>
                                      </p:cBhvr>
                                    </p:animEffect>
                                  </p:childTnLst>
                                </p:cTn>
                              </p:par>
                            </p:childTnLst>
                          </p:cTn>
                        </p:par>
                        <p:par>
                          <p:cTn id="20" fill="hold">
                            <p:stCondLst>
                              <p:cond delay="4000"/>
                            </p:stCondLst>
                            <p:childTnLst>
                              <p:par>
                                <p:cTn id="21" presetID="55" presetClass="entr" presetSubtype="0" fill="hold" nodeType="afterEffect">
                                  <p:stCondLst>
                                    <p:cond delay="0"/>
                                  </p:stCondLst>
                                  <p:childTnLst>
                                    <p:set>
                                      <p:cBhvr>
                                        <p:cTn id="22" dur="1" fill="hold">
                                          <p:stCondLst>
                                            <p:cond delay="0"/>
                                          </p:stCondLst>
                                        </p:cTn>
                                        <p:tgtEl>
                                          <p:spTgt spid="59396"/>
                                        </p:tgtEl>
                                        <p:attrNameLst>
                                          <p:attrName>style.visibility</p:attrName>
                                        </p:attrNameLst>
                                      </p:cBhvr>
                                      <p:to>
                                        <p:strVal val="visible"/>
                                      </p:to>
                                    </p:set>
                                    <p:anim calcmode="lin" valueType="num">
                                      <p:cBhvr>
                                        <p:cTn id="23" dur="2000" fill="hold"/>
                                        <p:tgtEl>
                                          <p:spTgt spid="59396"/>
                                        </p:tgtEl>
                                        <p:attrNameLst>
                                          <p:attrName>ppt_w</p:attrName>
                                        </p:attrNameLst>
                                      </p:cBhvr>
                                      <p:tavLst>
                                        <p:tav tm="0">
                                          <p:val>
                                            <p:strVal val="#ppt_w*0.70"/>
                                          </p:val>
                                        </p:tav>
                                        <p:tav tm="100000">
                                          <p:val>
                                            <p:strVal val="#ppt_w"/>
                                          </p:val>
                                        </p:tav>
                                      </p:tavLst>
                                    </p:anim>
                                    <p:anim calcmode="lin" valueType="num">
                                      <p:cBhvr>
                                        <p:cTn id="24" dur="2000" fill="hold"/>
                                        <p:tgtEl>
                                          <p:spTgt spid="59396"/>
                                        </p:tgtEl>
                                        <p:attrNameLst>
                                          <p:attrName>ppt_h</p:attrName>
                                        </p:attrNameLst>
                                      </p:cBhvr>
                                      <p:tavLst>
                                        <p:tav tm="0">
                                          <p:val>
                                            <p:strVal val="#ppt_h"/>
                                          </p:val>
                                        </p:tav>
                                        <p:tav tm="100000">
                                          <p:val>
                                            <p:strVal val="#ppt_h"/>
                                          </p:val>
                                        </p:tav>
                                      </p:tavLst>
                                    </p:anim>
                                    <p:animEffect transition="in" filter="fade">
                                      <p:cBhvr>
                                        <p:cTn id="25" dur="2000"/>
                                        <p:tgtEl>
                                          <p:spTgt spid="59396"/>
                                        </p:tgtEl>
                                      </p:cBhvr>
                                    </p:animEffect>
                                  </p:childTnLst>
                                </p:cTn>
                              </p:par>
                            </p:childTnLst>
                          </p:cTn>
                        </p:par>
                        <p:par>
                          <p:cTn id="26" fill="hold">
                            <p:stCondLst>
                              <p:cond delay="6000"/>
                            </p:stCondLst>
                            <p:childTnLst>
                              <p:par>
                                <p:cTn id="27" presetID="55" presetClass="entr" presetSubtype="0" fill="hold" nodeType="afterEffect">
                                  <p:stCondLst>
                                    <p:cond delay="0"/>
                                  </p:stCondLst>
                                  <p:childTnLst>
                                    <p:set>
                                      <p:cBhvr>
                                        <p:cTn id="28" dur="1" fill="hold">
                                          <p:stCondLst>
                                            <p:cond delay="0"/>
                                          </p:stCondLst>
                                        </p:cTn>
                                        <p:tgtEl>
                                          <p:spTgt spid="59398"/>
                                        </p:tgtEl>
                                        <p:attrNameLst>
                                          <p:attrName>style.visibility</p:attrName>
                                        </p:attrNameLst>
                                      </p:cBhvr>
                                      <p:to>
                                        <p:strVal val="visible"/>
                                      </p:to>
                                    </p:set>
                                    <p:anim calcmode="lin" valueType="num">
                                      <p:cBhvr>
                                        <p:cTn id="29" dur="2000" fill="hold"/>
                                        <p:tgtEl>
                                          <p:spTgt spid="59398"/>
                                        </p:tgtEl>
                                        <p:attrNameLst>
                                          <p:attrName>ppt_w</p:attrName>
                                        </p:attrNameLst>
                                      </p:cBhvr>
                                      <p:tavLst>
                                        <p:tav tm="0">
                                          <p:val>
                                            <p:strVal val="#ppt_w*0.70"/>
                                          </p:val>
                                        </p:tav>
                                        <p:tav tm="100000">
                                          <p:val>
                                            <p:strVal val="#ppt_w"/>
                                          </p:val>
                                        </p:tav>
                                      </p:tavLst>
                                    </p:anim>
                                    <p:anim calcmode="lin" valueType="num">
                                      <p:cBhvr>
                                        <p:cTn id="30" dur="2000" fill="hold"/>
                                        <p:tgtEl>
                                          <p:spTgt spid="59398"/>
                                        </p:tgtEl>
                                        <p:attrNameLst>
                                          <p:attrName>ppt_h</p:attrName>
                                        </p:attrNameLst>
                                      </p:cBhvr>
                                      <p:tavLst>
                                        <p:tav tm="0">
                                          <p:val>
                                            <p:strVal val="#ppt_h"/>
                                          </p:val>
                                        </p:tav>
                                        <p:tav tm="100000">
                                          <p:val>
                                            <p:strVal val="#ppt_h"/>
                                          </p:val>
                                        </p:tav>
                                      </p:tavLst>
                                    </p:anim>
                                    <p:animEffect transition="in" filter="fade">
                                      <p:cBhvr>
                                        <p:cTn id="31" dur="20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86603"/>
            <a:ext cx="10058400" cy="746669"/>
          </a:xfrm>
        </p:spPr>
        <p:txBody>
          <a:bodyPr>
            <a:normAutofit/>
          </a:bodyPr>
          <a:lstStyle/>
          <a:p>
            <a:r>
              <a:rPr lang="en-PH" sz="4000" dirty="0">
                <a:latin typeface="Arial" panose="020B0604020202020204" pitchFamily="34" charset="0"/>
                <a:cs typeface="Arial" panose="020B0604020202020204" pitchFamily="34" charset="0"/>
              </a:rPr>
              <a:t>Ways Forward </a:t>
            </a:r>
          </a:p>
        </p:txBody>
      </p:sp>
      <p:sp>
        <p:nvSpPr>
          <p:cNvPr id="6" name="Content Placeholder 5"/>
          <p:cNvSpPr>
            <a:spLocks noGrp="1"/>
          </p:cNvSpPr>
          <p:nvPr>
            <p:ph idx="1"/>
          </p:nvPr>
        </p:nvSpPr>
        <p:spPr>
          <a:xfrm>
            <a:off x="1097280" y="1225296"/>
            <a:ext cx="10058400" cy="4643798"/>
          </a:xfrm>
        </p:spPr>
        <p:txBody>
          <a:bodyPr>
            <a:normAutofit fontScale="92500" lnSpcReduction="20000"/>
          </a:bodyPr>
          <a:lstStyle/>
          <a:p>
            <a:r>
              <a:rPr lang="en-US" sz="2400" b="1" dirty="0">
                <a:solidFill>
                  <a:srgbClr val="FF0000"/>
                </a:solidFill>
                <a:latin typeface="Arial" panose="020B0604020202020204" pitchFamily="34" charset="0"/>
                <a:cs typeface="Arial" panose="020B0604020202020204" pitchFamily="34" charset="0"/>
              </a:rPr>
              <a:t>More effective coordination  and sustained  capability building  and training of national officers as well as  regional and trans boundary cooperation with police and immigration officials bilaterally or multilaterally;</a:t>
            </a:r>
          </a:p>
          <a:p>
            <a:r>
              <a:rPr lang="en-US" sz="2400" b="1" dirty="0">
                <a:solidFill>
                  <a:srgbClr val="7030A0"/>
                </a:solidFill>
                <a:latin typeface="Arial" panose="020B0604020202020204" pitchFamily="34" charset="0"/>
                <a:cs typeface="Arial" panose="020B0604020202020204" pitchFamily="34" charset="0"/>
              </a:rPr>
              <a:t>Community Based Prevention as well as trans boundary  police and immigration officials . Such training must be  rights based and gender and child sensitiv</a:t>
            </a:r>
            <a:r>
              <a:rPr lang="en-US" sz="2400" b="1" dirty="0">
                <a:latin typeface="Arial" panose="020B0604020202020204" pitchFamily="34" charset="0"/>
                <a:cs typeface="Arial" panose="020B0604020202020204" pitchFamily="34" charset="0"/>
              </a:rPr>
              <a:t>e;</a:t>
            </a:r>
          </a:p>
          <a:p>
            <a:r>
              <a:rPr lang="en-US" sz="2400" b="1" dirty="0">
                <a:solidFill>
                  <a:srgbClr val="C00000"/>
                </a:solidFill>
                <a:latin typeface="Arial" panose="020B0604020202020204" pitchFamily="34" charset="0"/>
                <a:cs typeface="Arial" panose="020B0604020202020204" pitchFamily="34" charset="0"/>
              </a:rPr>
              <a:t>Development of More Survivor Leadership Programs </a:t>
            </a:r>
            <a:r>
              <a:rPr lang="en-US" sz="2400" b="1" dirty="0">
                <a:latin typeface="Arial" panose="020B0604020202020204" pitchFamily="34" charset="0"/>
                <a:cs typeface="Arial" panose="020B0604020202020204" pitchFamily="34" charset="0"/>
              </a:rPr>
              <a:t>;</a:t>
            </a:r>
          </a:p>
          <a:p>
            <a:r>
              <a:rPr lang="en-US" sz="2400" b="1" dirty="0">
                <a:solidFill>
                  <a:srgbClr val="0070C0"/>
                </a:solidFill>
                <a:latin typeface="Arial" panose="020B0604020202020204" pitchFamily="34" charset="0"/>
                <a:cs typeface="Arial" panose="020B0604020202020204" pitchFamily="34" charset="0"/>
              </a:rPr>
              <a:t>Community based Prevention Programs ; working with the Youth and the Private Sector  </a:t>
            </a:r>
          </a:p>
          <a:p>
            <a:r>
              <a:rPr lang="en-US" sz="2400" b="1" dirty="0">
                <a:solidFill>
                  <a:srgbClr val="D00ED5"/>
                </a:solidFill>
                <a:latin typeface="Arial" panose="020B0604020202020204" pitchFamily="34" charset="0"/>
                <a:cs typeface="Arial" panose="020B0604020202020204" pitchFamily="34" charset="0"/>
              </a:rPr>
              <a:t>Strengthening Bilateral, Regional and International Cooperation thru MOAs; agreements and treaties ;</a:t>
            </a:r>
          </a:p>
          <a:p>
            <a:r>
              <a:rPr lang="en-US" sz="2400" b="1" dirty="0">
                <a:solidFill>
                  <a:srgbClr val="04767C"/>
                </a:solidFill>
                <a:latin typeface="Arial" panose="020B0604020202020204" pitchFamily="34" charset="0"/>
                <a:cs typeface="Arial" panose="020B0604020202020204" pitchFamily="34" charset="0"/>
              </a:rPr>
              <a:t>Addressing the Demand Side of Trafficking by Promoting Positive Masculinities   </a:t>
            </a:r>
          </a:p>
          <a:p>
            <a:endParaRPr lang="en-PH" b="1" dirty="0">
              <a:solidFill>
                <a:srgbClr val="04767C"/>
              </a:solidFill>
            </a:endParaRPr>
          </a:p>
        </p:txBody>
      </p:sp>
    </p:spTree>
    <p:extLst>
      <p:ext uri="{BB962C8B-B14F-4D97-AF65-F5344CB8AC3E}">
        <p14:creationId xmlns:p14="http://schemas.microsoft.com/office/powerpoint/2010/main" val="63950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Oval 2"/>
          <p:cNvSpPr>
            <a:spLocks noChangeArrowheads="1"/>
          </p:cNvSpPr>
          <p:nvPr/>
        </p:nvSpPr>
        <p:spPr bwMode="auto">
          <a:xfrm>
            <a:off x="3962400" y="1828801"/>
            <a:ext cx="4038600" cy="3167063"/>
          </a:xfrm>
          <a:prstGeom prst="ellipse">
            <a:avLst/>
          </a:prstGeom>
          <a:solidFill>
            <a:schemeClr val="tx2"/>
          </a:solidFill>
          <a:ln w="12700">
            <a:solidFill>
              <a:srgbClr val="000000"/>
            </a:solidFill>
            <a:round/>
            <a:headEnd/>
            <a:tailEnd/>
          </a:ln>
        </p:spPr>
        <p:txBody>
          <a:bodyPr lIns="92075" tIns="46038" rIns="92075" bIns="46038"/>
          <a:lstStyle/>
          <a:p>
            <a:pPr algn="ctr"/>
            <a:r>
              <a:rPr lang="en-US" sz="2400" b="1" dirty="0">
                <a:solidFill>
                  <a:schemeClr val="bg1"/>
                </a:solidFill>
                <a:latin typeface="Gill Sans MT" pitchFamily="34" charset="0"/>
                <a:ea typeface="MS PGothic" pitchFamily="34" charset="-128"/>
              </a:rPr>
              <a:t>Human Trafficking </a:t>
            </a:r>
            <a:r>
              <a:rPr lang="en-US" sz="2000" b="1" dirty="0">
                <a:solidFill>
                  <a:schemeClr val="bg1"/>
                </a:solidFill>
                <a:latin typeface="Gill Sans MT" pitchFamily="34" charset="0"/>
                <a:ea typeface="MS PGothic" pitchFamily="34" charset="-128"/>
              </a:rPr>
              <a:t>is a </a:t>
            </a:r>
            <a:r>
              <a:rPr lang="en-US" sz="2000" b="1" dirty="0">
                <a:solidFill>
                  <a:srgbClr val="FFFF00"/>
                </a:solidFill>
                <a:latin typeface="Arial" pitchFamily="34" charset="0"/>
                <a:ea typeface="MS PGothic" pitchFamily="34" charset="-128"/>
                <a:cs typeface="Arial" pitchFamily="34" charset="0"/>
              </a:rPr>
              <a:t>multi-dimensional problem  that has negative impacts on individuals, communities and societies</a:t>
            </a:r>
          </a:p>
          <a:p>
            <a:pPr algn="ctr"/>
            <a:endParaRPr lang="en-US" sz="3600" b="1" dirty="0">
              <a:solidFill>
                <a:schemeClr val="accent2"/>
              </a:solidFill>
              <a:latin typeface="Gill Sans MT" pitchFamily="34" charset="0"/>
              <a:ea typeface="MS PGothic" pitchFamily="34" charset="-128"/>
            </a:endParaRPr>
          </a:p>
        </p:txBody>
      </p:sp>
      <p:sp>
        <p:nvSpPr>
          <p:cNvPr id="63491" name="Oval 3"/>
          <p:cNvSpPr>
            <a:spLocks noChangeArrowheads="1"/>
          </p:cNvSpPr>
          <p:nvPr/>
        </p:nvSpPr>
        <p:spPr bwMode="auto">
          <a:xfrm>
            <a:off x="8421688" y="2554288"/>
            <a:ext cx="1789112" cy="1789112"/>
          </a:xfrm>
          <a:prstGeom prst="ellipse">
            <a:avLst/>
          </a:prstGeom>
          <a:solidFill>
            <a:srgbClr val="CC00CC"/>
          </a:solidFill>
          <a:ln w="12700">
            <a:solidFill>
              <a:srgbClr val="000000"/>
            </a:solidFill>
            <a:round/>
            <a:headEnd/>
            <a:tailEnd/>
          </a:ln>
        </p:spPr>
        <p:txBody>
          <a:bodyPr lIns="92075" tIns="46038" rIns="92075" bIns="46038"/>
          <a:lstStyle/>
          <a:p>
            <a:pPr algn="ctr"/>
            <a:endParaRPr lang="en-US" sz="900" dirty="0">
              <a:ea typeface="MS PGothic" pitchFamily="34" charset="-128"/>
            </a:endParaRPr>
          </a:p>
          <a:p>
            <a:pPr algn="ctr"/>
            <a:r>
              <a:rPr lang="en-US" sz="1600" b="1" dirty="0">
                <a:solidFill>
                  <a:schemeClr val="bg2"/>
                </a:solidFill>
                <a:ea typeface="MS PGothic" pitchFamily="34" charset="-128"/>
              </a:rPr>
              <a:t>A </a:t>
            </a:r>
          </a:p>
          <a:p>
            <a:pPr algn="ctr"/>
            <a:r>
              <a:rPr lang="en-US" sz="1600" b="1" dirty="0">
                <a:solidFill>
                  <a:schemeClr val="bg2"/>
                </a:solidFill>
                <a:ea typeface="MS PGothic" pitchFamily="34" charset="-128"/>
              </a:rPr>
              <a:t>GENDER PROBLEM</a:t>
            </a:r>
          </a:p>
        </p:txBody>
      </p:sp>
      <p:sp>
        <p:nvSpPr>
          <p:cNvPr id="63493" name="Oval 5"/>
          <p:cNvSpPr>
            <a:spLocks noChangeArrowheads="1"/>
          </p:cNvSpPr>
          <p:nvPr/>
        </p:nvSpPr>
        <p:spPr bwMode="auto">
          <a:xfrm>
            <a:off x="2480147" y="4794980"/>
            <a:ext cx="1789112" cy="1789112"/>
          </a:xfrm>
          <a:prstGeom prst="ellipse">
            <a:avLst/>
          </a:prstGeom>
          <a:solidFill>
            <a:srgbClr val="00B050"/>
          </a:solidFill>
          <a:ln w="12700">
            <a:solidFill>
              <a:srgbClr val="000000"/>
            </a:solidFill>
            <a:round/>
            <a:headEnd/>
            <a:tailEnd/>
          </a:ln>
        </p:spPr>
        <p:txBody>
          <a:bodyPr lIns="92075" tIns="46038" rIns="92075" bIns="46038"/>
          <a:lstStyle/>
          <a:p>
            <a:pPr algn="ctr"/>
            <a:r>
              <a:rPr lang="en-US" b="1" dirty="0">
                <a:solidFill>
                  <a:schemeClr val="bg1"/>
                </a:solidFill>
                <a:ea typeface="MS PGothic" pitchFamily="34" charset="-128"/>
              </a:rPr>
              <a:t>Human Security problem</a:t>
            </a:r>
          </a:p>
        </p:txBody>
      </p:sp>
      <p:sp>
        <p:nvSpPr>
          <p:cNvPr id="63494" name="Oval 6"/>
          <p:cNvSpPr>
            <a:spLocks noChangeArrowheads="1"/>
          </p:cNvSpPr>
          <p:nvPr/>
        </p:nvSpPr>
        <p:spPr bwMode="auto">
          <a:xfrm>
            <a:off x="7659688" y="4916488"/>
            <a:ext cx="1789112" cy="1789112"/>
          </a:xfrm>
          <a:prstGeom prst="ellipse">
            <a:avLst/>
          </a:prstGeom>
          <a:solidFill>
            <a:srgbClr val="FF0000"/>
          </a:solidFill>
          <a:ln w="12700">
            <a:solidFill>
              <a:srgbClr val="000000"/>
            </a:solidFill>
            <a:round/>
            <a:headEnd/>
            <a:tailEnd/>
          </a:ln>
        </p:spPr>
        <p:txBody>
          <a:bodyPr lIns="92075" tIns="46038" rIns="92075" bIns="46038"/>
          <a:lstStyle/>
          <a:p>
            <a:pPr algn="ctr"/>
            <a:endParaRPr lang="en-US" sz="900" dirty="0">
              <a:ea typeface="MS PGothic" pitchFamily="34" charset="-128"/>
            </a:endParaRPr>
          </a:p>
          <a:p>
            <a:pPr algn="ctr"/>
            <a:r>
              <a:rPr lang="en-US" sz="1400" b="1" dirty="0">
                <a:solidFill>
                  <a:schemeClr val="bg1">
                    <a:lumMod val="95000"/>
                  </a:schemeClr>
                </a:solidFill>
                <a:ea typeface="MS PGothic" pitchFamily="34" charset="-128"/>
              </a:rPr>
              <a:t>A MIGRATION PROBLEM</a:t>
            </a:r>
          </a:p>
        </p:txBody>
      </p:sp>
      <p:sp>
        <p:nvSpPr>
          <p:cNvPr id="63497" name="Oval 9"/>
          <p:cNvSpPr>
            <a:spLocks noChangeArrowheads="1"/>
          </p:cNvSpPr>
          <p:nvPr/>
        </p:nvSpPr>
        <p:spPr bwMode="auto">
          <a:xfrm>
            <a:off x="2478088" y="304801"/>
            <a:ext cx="1760524" cy="1789113"/>
          </a:xfrm>
          <a:prstGeom prst="ellipse">
            <a:avLst/>
          </a:prstGeom>
          <a:solidFill>
            <a:srgbClr val="774CF2"/>
          </a:solidFill>
          <a:ln w="12700">
            <a:solidFill>
              <a:srgbClr val="000000"/>
            </a:solidFill>
            <a:round/>
            <a:headEnd/>
            <a:tailEnd/>
          </a:ln>
        </p:spPr>
        <p:txBody>
          <a:bodyPr lIns="92075" tIns="46038" rIns="92075" bIns="46038"/>
          <a:lstStyle/>
          <a:p>
            <a:pPr algn="ctr"/>
            <a:endParaRPr lang="en-US" sz="900" dirty="0">
              <a:ea typeface="MS PGothic" pitchFamily="34" charset="-128"/>
            </a:endParaRPr>
          </a:p>
          <a:p>
            <a:pPr algn="ctr"/>
            <a:r>
              <a:rPr lang="en-US" sz="1600" b="1" dirty="0">
                <a:solidFill>
                  <a:schemeClr val="bg1"/>
                </a:solidFill>
                <a:ea typeface="MS PGothic" pitchFamily="34" charset="-128"/>
              </a:rPr>
              <a:t>A </a:t>
            </a:r>
          </a:p>
          <a:p>
            <a:pPr algn="ctr"/>
            <a:r>
              <a:rPr lang="en-US" sz="1600" b="1" dirty="0">
                <a:solidFill>
                  <a:schemeClr val="bg1"/>
                </a:solidFill>
                <a:ea typeface="MS PGothic" pitchFamily="34" charset="-128"/>
              </a:rPr>
              <a:t>DEVELOPMENT PROBLEM</a:t>
            </a:r>
          </a:p>
        </p:txBody>
      </p:sp>
      <p:sp>
        <p:nvSpPr>
          <p:cNvPr id="63498" name="Oval 10"/>
          <p:cNvSpPr>
            <a:spLocks noChangeArrowheads="1"/>
          </p:cNvSpPr>
          <p:nvPr/>
        </p:nvSpPr>
        <p:spPr bwMode="auto">
          <a:xfrm>
            <a:off x="1752601" y="2590801"/>
            <a:ext cx="1789113" cy="1789113"/>
          </a:xfrm>
          <a:prstGeom prst="ellipse">
            <a:avLst/>
          </a:prstGeom>
          <a:solidFill>
            <a:srgbClr val="00B0F0"/>
          </a:solidFill>
          <a:ln w="12700">
            <a:solidFill>
              <a:srgbClr val="000000"/>
            </a:solidFill>
            <a:round/>
            <a:headEnd/>
            <a:tailEnd/>
          </a:ln>
        </p:spPr>
        <p:txBody>
          <a:bodyPr lIns="92075" tIns="46038" rIns="92075" bIns="46038"/>
          <a:lstStyle/>
          <a:p>
            <a:pPr algn="ctr"/>
            <a:endParaRPr lang="en-US" sz="900" dirty="0">
              <a:ea typeface="MS PGothic" pitchFamily="34" charset="-128"/>
            </a:endParaRPr>
          </a:p>
          <a:p>
            <a:pPr algn="ctr"/>
            <a:r>
              <a:rPr lang="en-US" sz="1600" b="1" dirty="0">
                <a:solidFill>
                  <a:schemeClr val="bg1"/>
                </a:solidFill>
                <a:ea typeface="MS PGothic" pitchFamily="34" charset="-128"/>
              </a:rPr>
              <a:t>A</a:t>
            </a:r>
          </a:p>
          <a:p>
            <a:pPr algn="ctr"/>
            <a:r>
              <a:rPr lang="en-US" sz="1600" b="1" dirty="0">
                <a:solidFill>
                  <a:schemeClr val="bg1"/>
                </a:solidFill>
                <a:ea typeface="MS PGothic" pitchFamily="34" charset="-128"/>
              </a:rPr>
              <a:t> LABOR PROBLEM</a:t>
            </a:r>
          </a:p>
        </p:txBody>
      </p:sp>
      <p:sp>
        <p:nvSpPr>
          <p:cNvPr id="63496" name="Oval 8"/>
          <p:cNvSpPr>
            <a:spLocks noChangeArrowheads="1"/>
          </p:cNvSpPr>
          <p:nvPr/>
        </p:nvSpPr>
        <p:spPr bwMode="auto">
          <a:xfrm>
            <a:off x="7583488" y="381001"/>
            <a:ext cx="1789112" cy="1789113"/>
          </a:xfrm>
          <a:prstGeom prst="ellipse">
            <a:avLst/>
          </a:prstGeom>
          <a:solidFill>
            <a:srgbClr val="FFC000"/>
          </a:solidFill>
          <a:ln w="12700">
            <a:solidFill>
              <a:srgbClr val="000000"/>
            </a:solidFill>
            <a:round/>
            <a:headEnd/>
            <a:tailEnd/>
          </a:ln>
        </p:spPr>
        <p:txBody>
          <a:bodyPr lIns="92075" tIns="46038" rIns="92075" bIns="46038"/>
          <a:lstStyle/>
          <a:p>
            <a:pPr algn="ctr"/>
            <a:endParaRPr lang="en-US" sz="900" dirty="0">
              <a:ea typeface="MS PGothic" pitchFamily="34" charset="-128"/>
            </a:endParaRPr>
          </a:p>
          <a:p>
            <a:pPr algn="ctr"/>
            <a:r>
              <a:rPr lang="en-US" sz="1600" b="1" dirty="0">
                <a:solidFill>
                  <a:schemeClr val="bg1"/>
                </a:solidFill>
                <a:ea typeface="MS PGothic" pitchFamily="34" charset="-128"/>
              </a:rPr>
              <a:t>A HUMAN RIGHTS PROBLEM</a:t>
            </a:r>
          </a:p>
        </p:txBody>
      </p:sp>
    </p:spTree>
    <p:extLst>
      <p:ext uri="{BB962C8B-B14F-4D97-AF65-F5344CB8AC3E}">
        <p14:creationId xmlns:p14="http://schemas.microsoft.com/office/powerpoint/2010/main" val="1803717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up)">
                                      <p:cBhvr>
                                        <p:cTn id="7" dur="500"/>
                                        <p:tgtEl>
                                          <p:spTgt spid="634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3496"/>
                                        </p:tgtEl>
                                        <p:attrNameLst>
                                          <p:attrName>style.visibility</p:attrName>
                                        </p:attrNameLst>
                                      </p:cBhvr>
                                      <p:to>
                                        <p:strVal val="visible"/>
                                      </p:to>
                                    </p:set>
                                    <p:animEffect transition="in" filter="wipe(down)">
                                      <p:cBhvr>
                                        <p:cTn id="12" dur="500"/>
                                        <p:tgtEl>
                                          <p:spTgt spid="6349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iterate type="lt">
                                    <p:tmPct val="100000"/>
                                  </p:iterate>
                                  <p:childTnLst>
                                    <p:set>
                                      <p:cBhvr>
                                        <p:cTn id="16" dur="1" fill="hold">
                                          <p:stCondLst>
                                            <p:cond delay="0"/>
                                          </p:stCondLst>
                                        </p:cTn>
                                        <p:tgtEl>
                                          <p:spTgt spid="63497"/>
                                        </p:tgtEl>
                                        <p:attrNameLst>
                                          <p:attrName>style.visibility</p:attrName>
                                        </p:attrNameLst>
                                      </p:cBhvr>
                                      <p:to>
                                        <p:strVal val="visible"/>
                                      </p:to>
                                    </p:set>
                                    <p:animEffect transition="in" filter="wipe(down)">
                                      <p:cBhvr>
                                        <p:cTn id="17" dur="75"/>
                                        <p:tgtEl>
                                          <p:spTgt spid="6349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3491"/>
                                        </p:tgtEl>
                                        <p:attrNameLst>
                                          <p:attrName>style.visibility</p:attrName>
                                        </p:attrNameLst>
                                      </p:cBhvr>
                                      <p:to>
                                        <p:strVal val="visible"/>
                                      </p:to>
                                    </p:set>
                                    <p:animEffect transition="in" filter="wipe(down)">
                                      <p:cBhvr>
                                        <p:cTn id="22" dur="500"/>
                                        <p:tgtEl>
                                          <p:spTgt spid="6349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3493"/>
                                        </p:tgtEl>
                                        <p:attrNameLst>
                                          <p:attrName>style.visibility</p:attrName>
                                        </p:attrNameLst>
                                      </p:cBhvr>
                                      <p:to>
                                        <p:strVal val="visible"/>
                                      </p:to>
                                    </p:set>
                                    <p:animEffect transition="in" filter="wipe(down)">
                                      <p:cBhvr>
                                        <p:cTn id="27" dur="500"/>
                                        <p:tgtEl>
                                          <p:spTgt spid="6349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iterate type="lt">
                                    <p:tmPct val="100000"/>
                                  </p:iterate>
                                  <p:childTnLst>
                                    <p:set>
                                      <p:cBhvr>
                                        <p:cTn id="31" dur="1" fill="hold">
                                          <p:stCondLst>
                                            <p:cond delay="0"/>
                                          </p:stCondLst>
                                        </p:cTn>
                                        <p:tgtEl>
                                          <p:spTgt spid="63498"/>
                                        </p:tgtEl>
                                        <p:attrNameLst>
                                          <p:attrName>style.visibility</p:attrName>
                                        </p:attrNameLst>
                                      </p:cBhvr>
                                      <p:to>
                                        <p:strVal val="visible"/>
                                      </p:to>
                                    </p:set>
                                    <p:animEffect transition="in" filter="wipe(down)">
                                      <p:cBhvr>
                                        <p:cTn id="32" dur="75"/>
                                        <p:tgtEl>
                                          <p:spTgt spid="6349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3494"/>
                                        </p:tgtEl>
                                        <p:attrNameLst>
                                          <p:attrName>style.visibility</p:attrName>
                                        </p:attrNameLst>
                                      </p:cBhvr>
                                      <p:to>
                                        <p:strVal val="visible"/>
                                      </p:to>
                                    </p:set>
                                    <p:animEffect transition="in" filter="wipe(down)">
                                      <p:cBhvr>
                                        <p:cTn id="37" dur="5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nimBg="1" autoUpdateAnimBg="0"/>
      <p:bldP spid="63491" grpId="0" animBg="1" autoUpdateAnimBg="0"/>
      <p:bldP spid="63493" grpId="0" animBg="1" autoUpdateAnimBg="0"/>
      <p:bldP spid="63494" grpId="0" animBg="1" autoUpdateAnimBg="0"/>
      <p:bldP spid="63497" grpId="0" animBg="1" autoUpdateAnimBg="0"/>
      <p:bldP spid="63498" grpId="0" animBg="1" autoUpdateAnimBg="0"/>
      <p:bldP spid="63496"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4128" y="286603"/>
            <a:ext cx="10131552" cy="838109"/>
          </a:xfrm>
        </p:spPr>
        <p:txBody>
          <a:bodyPr>
            <a:normAutofit/>
          </a:bodyPr>
          <a:lstStyle/>
          <a:p>
            <a:r>
              <a:rPr lang="en-PH" sz="4000" b="1" dirty="0">
                <a:latin typeface="Arial" panose="020B0604020202020204" pitchFamily="34" charset="0"/>
                <a:cs typeface="Arial" panose="020B0604020202020204" pitchFamily="34" charset="0"/>
              </a:rPr>
              <a:t>Scale and Magnitude </a:t>
            </a:r>
          </a:p>
        </p:txBody>
      </p:sp>
      <p:sp>
        <p:nvSpPr>
          <p:cNvPr id="3" name="Content Placeholder 2"/>
          <p:cNvSpPr>
            <a:spLocks noGrp="1"/>
          </p:cNvSpPr>
          <p:nvPr>
            <p:ph idx="1"/>
          </p:nvPr>
        </p:nvSpPr>
        <p:spPr>
          <a:xfrm>
            <a:off x="1024128" y="1124712"/>
            <a:ext cx="10131552" cy="5120640"/>
          </a:xfrm>
        </p:spPr>
        <p:txBody>
          <a:bodyPr>
            <a:normAutofit/>
          </a:bodyPr>
          <a:lstStyle/>
          <a:p>
            <a:r>
              <a:rPr lang="en-US" altLang="en-US" sz="2400" b="1" dirty="0">
                <a:latin typeface="Arial" panose="020B0604020202020204" pitchFamily="34" charset="0"/>
                <a:cs typeface="Arial" panose="020B0604020202020204" pitchFamily="34" charset="0"/>
              </a:rPr>
              <a:t>Human trafficking - </a:t>
            </a:r>
            <a:r>
              <a:rPr lang="en-US" altLang="en-US" sz="2400" b="1" dirty="0">
                <a:solidFill>
                  <a:srgbClr val="FF0000"/>
                </a:solidFill>
                <a:latin typeface="Arial" panose="020B0604020202020204" pitchFamily="34" charset="0"/>
                <a:cs typeface="Arial" panose="020B0604020202020204" pitchFamily="34" charset="0"/>
              </a:rPr>
              <a:t>second most profitable illicit trade,</a:t>
            </a:r>
            <a:r>
              <a:rPr lang="en-US" altLang="en-US" sz="2400" b="1" dirty="0">
                <a:latin typeface="Arial" panose="020B0604020202020204" pitchFamily="34" charset="0"/>
                <a:cs typeface="Arial" panose="020B0604020202020204" pitchFamily="34" charset="0"/>
              </a:rPr>
              <a:t> after drugs</a:t>
            </a:r>
          </a:p>
          <a:p>
            <a:pPr>
              <a:buNone/>
            </a:pPr>
            <a:r>
              <a:rPr lang="en-US" altLang="en-US" sz="2400" b="1" dirty="0">
                <a:latin typeface="Arial" panose="020B0604020202020204" pitchFamily="34" charset="0"/>
                <a:cs typeface="Arial" panose="020B0604020202020204" pitchFamily="34" charset="0"/>
              </a:rPr>
              <a:t> -Generates about </a:t>
            </a:r>
            <a:r>
              <a:rPr lang="en-US" altLang="en-US" sz="2400" b="1" dirty="0">
                <a:solidFill>
                  <a:srgbClr val="00B050"/>
                </a:solidFill>
                <a:latin typeface="Arial" panose="020B0604020202020204" pitchFamily="34" charset="0"/>
                <a:cs typeface="Arial" panose="020B0604020202020204" pitchFamily="34" charset="0"/>
              </a:rPr>
              <a:t>US$ 217 billion in revenue, annually</a:t>
            </a:r>
            <a:r>
              <a:rPr lang="en-US" altLang="en-US" sz="2400" b="1" dirty="0">
                <a:latin typeface="Arial" panose="020B0604020202020204" pitchFamily="34" charset="0"/>
                <a:cs typeface="Arial" panose="020B0604020202020204" pitchFamily="34" charset="0"/>
              </a:rPr>
              <a:t>*, - linked to other organized crimes - human smuggling, drug trafficking, and money laundering   </a:t>
            </a:r>
          </a:p>
          <a:p>
            <a:pPr>
              <a:buNone/>
            </a:pPr>
            <a:r>
              <a:rPr lang="en-US" altLang="en-US" sz="2400" b="1" dirty="0">
                <a:latin typeface="Arial" panose="020B0604020202020204" pitchFamily="34" charset="0"/>
                <a:cs typeface="Arial" panose="020B0604020202020204" pitchFamily="34" charset="0"/>
              </a:rPr>
              <a:t>-ILO  - there are 2.45 million trafficking victims currently under exploitative conditions - estimated that another 1.2 million persons are trafficked annually ;</a:t>
            </a:r>
          </a:p>
          <a:p>
            <a:pPr>
              <a:buNone/>
            </a:pPr>
            <a:r>
              <a:rPr lang="en-US" sz="2400" b="1" dirty="0">
                <a:latin typeface="Arial" panose="020B0604020202020204" pitchFamily="34" charset="0"/>
                <a:cs typeface="Arial" panose="020B0604020202020204" pitchFamily="34" charset="0"/>
              </a:rPr>
              <a:t>-UNODC estimates that </a:t>
            </a:r>
            <a:r>
              <a:rPr lang="en-US" sz="2400" b="1" dirty="0">
                <a:solidFill>
                  <a:srgbClr val="7030A0"/>
                </a:solidFill>
                <a:latin typeface="Arial" panose="020B0604020202020204" pitchFamily="34" charset="0"/>
                <a:cs typeface="Arial" panose="020B0604020202020204" pitchFamily="34" charset="0"/>
              </a:rPr>
              <a:t>71 percent of detected trafficking victims are women and girls</a:t>
            </a:r>
            <a:r>
              <a:rPr lang="en-US" sz="2400" b="1" dirty="0">
                <a:latin typeface="Arial" panose="020B0604020202020204" pitchFamily="34" charset="0"/>
                <a:cs typeface="Arial" panose="020B0604020202020204" pitchFamily="34" charset="0"/>
              </a:rPr>
              <a:t>. </a:t>
            </a:r>
          </a:p>
          <a:p>
            <a:pPr>
              <a:buNone/>
            </a:pPr>
            <a:r>
              <a:rPr lang="en-US" sz="2400" b="1" dirty="0">
                <a:latin typeface="Arial" panose="020B0604020202020204" pitchFamily="34" charset="0"/>
                <a:cs typeface="Arial" panose="020B0604020202020204" pitchFamily="34" charset="0"/>
              </a:rPr>
              <a:t>-Of these, </a:t>
            </a:r>
            <a:r>
              <a:rPr lang="en-US" sz="2400" b="1" dirty="0">
                <a:solidFill>
                  <a:srgbClr val="0070C0"/>
                </a:solidFill>
                <a:latin typeface="Arial" panose="020B0604020202020204" pitchFamily="34" charset="0"/>
                <a:cs typeface="Arial" panose="020B0604020202020204" pitchFamily="34" charset="0"/>
              </a:rPr>
              <a:t>72 percent are trafficked for purposes of sexual exploitation and the exploitation of prostitution</a:t>
            </a:r>
            <a:r>
              <a:rPr lang="en-US" sz="2400" b="1" dirty="0">
                <a:latin typeface="Arial" panose="020B0604020202020204" pitchFamily="34" charset="0"/>
                <a:cs typeface="Arial" panose="020B0604020202020204" pitchFamily="34" charset="0"/>
              </a:rPr>
              <a:t>. </a:t>
            </a:r>
          </a:p>
          <a:p>
            <a:endParaRPr lang="en-PH" b="1" dirty="0"/>
          </a:p>
        </p:txBody>
      </p:sp>
    </p:spTree>
    <p:extLst>
      <p:ext uri="{BB962C8B-B14F-4D97-AF65-F5344CB8AC3E}">
        <p14:creationId xmlns:p14="http://schemas.microsoft.com/office/powerpoint/2010/main" val="36216989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456" y="286603"/>
            <a:ext cx="9793224" cy="801533"/>
          </a:xfrm>
        </p:spPr>
        <p:txBody>
          <a:bodyPr/>
          <a:lstStyle/>
          <a:p>
            <a:r>
              <a:rPr lang="en-US" dirty="0">
                <a:latin typeface="Arial" panose="020B0604020202020204" pitchFamily="34" charset="0"/>
                <a:cs typeface="Arial" panose="020B0604020202020204" pitchFamily="34" charset="0"/>
              </a:rPr>
              <a:t>Features of modern day slavery</a:t>
            </a:r>
          </a:p>
        </p:txBody>
      </p:sp>
      <p:sp>
        <p:nvSpPr>
          <p:cNvPr id="3" name="Content Placeholder 2"/>
          <p:cNvSpPr>
            <a:spLocks noGrp="1"/>
          </p:cNvSpPr>
          <p:nvPr>
            <p:ph idx="1"/>
          </p:nvPr>
        </p:nvSpPr>
        <p:spPr>
          <a:xfrm>
            <a:off x="950976" y="1088136"/>
            <a:ext cx="10058400" cy="5001768"/>
          </a:xfrm>
        </p:spPr>
        <p:txBody>
          <a:bodyPr>
            <a:noAutofit/>
          </a:bodyPr>
          <a:lstStyle/>
          <a:p>
            <a:r>
              <a:rPr lang="en-US" sz="2400" b="1" dirty="0">
                <a:solidFill>
                  <a:srgbClr val="0070C0"/>
                </a:solidFill>
                <a:latin typeface="Arial" panose="020B0604020202020204" pitchFamily="34" charset="0"/>
                <a:cs typeface="Arial" panose="020B0604020202020204" pitchFamily="34" charset="0"/>
              </a:rPr>
              <a:t>Outstrips the old system of slavery  in volume, reach and profitability;</a:t>
            </a:r>
          </a:p>
          <a:p>
            <a:r>
              <a:rPr lang="en-US" sz="2400" b="1" dirty="0">
                <a:solidFill>
                  <a:srgbClr val="0070C0"/>
                </a:solidFill>
                <a:latin typeface="Arial" panose="020B0604020202020204" pitchFamily="34" charset="0"/>
                <a:cs typeface="Arial" panose="020B0604020202020204" pitchFamily="34" charset="0"/>
              </a:rPr>
              <a:t>Facilitated by globalization processes such as </a:t>
            </a:r>
            <a:r>
              <a:rPr lang="en-US" sz="2400" b="1" dirty="0">
                <a:solidFill>
                  <a:srgbClr val="FF0000"/>
                </a:solidFill>
                <a:latin typeface="Arial" panose="020B0604020202020204" pitchFamily="34" charset="0"/>
                <a:cs typeface="Arial" panose="020B0604020202020204" pitchFamily="34" charset="0"/>
              </a:rPr>
              <a:t>migration of peoples, new information technologies , mass transportation and the integration of  the sex industry into mainstream economies   and the use of cheap , irregular and  slave like like labor in capitalist economic activities;</a:t>
            </a:r>
          </a:p>
          <a:p>
            <a:r>
              <a:rPr lang="en-US" sz="2400" b="1" dirty="0">
                <a:solidFill>
                  <a:srgbClr val="0070C0"/>
                </a:solidFill>
                <a:latin typeface="Arial" panose="020B0604020202020204" pitchFamily="34" charset="0"/>
                <a:cs typeface="Arial" panose="020B0604020202020204" pitchFamily="34" charset="0"/>
              </a:rPr>
              <a:t>Earning an estimated  $ US 31 billion a year, trafficking is controlled by several layers of intermediaries mostly organized crime and syndicates as well as local recruiters and community operators preying on victims ;</a:t>
            </a:r>
          </a:p>
        </p:txBody>
      </p:sp>
    </p:spTree>
    <p:extLst>
      <p:ext uri="{BB962C8B-B14F-4D97-AF65-F5344CB8AC3E}">
        <p14:creationId xmlns:p14="http://schemas.microsoft.com/office/powerpoint/2010/main" val="2907508322"/>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opthetraffik.files.wordpress.com/2011/09/trafficked-stats-board-jpeg.jpg?w=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538" y="0"/>
            <a:ext cx="973015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9990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9634" name="Rectangle 2"/>
          <p:cNvSpPr>
            <a:spLocks noGrp="1" noChangeArrowheads="1"/>
          </p:cNvSpPr>
          <p:nvPr>
            <p:ph type="title"/>
          </p:nvPr>
        </p:nvSpPr>
        <p:spPr>
          <a:xfrm>
            <a:off x="2066544" y="473077"/>
            <a:ext cx="8144256" cy="468756"/>
          </a:xfrm>
        </p:spPr>
        <p:txBody>
          <a:bodyPr>
            <a:normAutofit fontScale="90000"/>
          </a:bodyPr>
          <a:lstStyle/>
          <a:p>
            <a:pPr algn="ctr"/>
            <a:r>
              <a:rPr lang="en-US" altLang="en-US" sz="2700" b="1" dirty="0">
                <a:solidFill>
                  <a:srgbClr val="C00000"/>
                </a:solidFill>
                <a:latin typeface="Arial" panose="020B0604020202020204" pitchFamily="34" charset="0"/>
                <a:cs typeface="Arial" panose="020B0604020202020204" pitchFamily="34" charset="0"/>
              </a:rPr>
              <a:t>Definition of Human Trafficking (</a:t>
            </a:r>
            <a:r>
              <a:rPr lang="en-US" altLang="en-US" sz="2700" b="1" dirty="0" err="1">
                <a:solidFill>
                  <a:srgbClr val="C00000"/>
                </a:solidFill>
                <a:latin typeface="Arial" panose="020B0604020202020204" pitchFamily="34" charset="0"/>
                <a:cs typeface="Arial" panose="020B0604020202020204" pitchFamily="34" charset="0"/>
              </a:rPr>
              <a:t>ArticLe</a:t>
            </a:r>
            <a:r>
              <a:rPr lang="en-US" altLang="en-US" sz="2700" b="1" dirty="0">
                <a:solidFill>
                  <a:srgbClr val="C00000"/>
                </a:solidFill>
                <a:latin typeface="Arial" panose="020B0604020202020204" pitchFamily="34" charset="0"/>
                <a:cs typeface="Arial" panose="020B0604020202020204" pitchFamily="34" charset="0"/>
              </a:rPr>
              <a:t> 3, UN OPTIONAL PROTOCOL ON TRAFFICKING </a:t>
            </a:r>
            <a:r>
              <a:rPr lang="en-US" altLang="en-US" sz="3200" b="1" dirty="0">
                <a:solidFill>
                  <a:srgbClr val="C00000"/>
                </a:solidFill>
                <a:latin typeface="Arial" panose="020B0604020202020204" pitchFamily="34" charset="0"/>
                <a:cs typeface="Arial" panose="020B0604020202020204" pitchFamily="34" charset="0"/>
              </a:rPr>
              <a:t>)</a:t>
            </a:r>
          </a:p>
        </p:txBody>
      </p:sp>
      <p:pic>
        <p:nvPicPr>
          <p:cNvPr id="262963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873488" y="1846263"/>
            <a:ext cx="6505349" cy="4022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4"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a:xfrm>
            <a:off x="192024" y="941833"/>
            <a:ext cx="12124944" cy="5327650"/>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3567636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97280" y="286603"/>
            <a:ext cx="10058400" cy="627797"/>
          </a:xfrm>
        </p:spPr>
        <p:txBody>
          <a:bodyPr>
            <a:noAutofit/>
          </a:bodyPr>
          <a:lstStyle/>
          <a:p>
            <a:pPr marL="452438" indent="-452438"/>
            <a:r>
              <a:rPr lang="en-US" altLang="ko-KR" sz="3600" b="1" dirty="0">
                <a:latin typeface="Arial" panose="020B0604020202020204" pitchFamily="34" charset="0"/>
                <a:cs typeface="Arial" panose="020B0604020202020204" pitchFamily="34" charset="0"/>
              </a:rPr>
              <a:t>Trends  in trafficking of women and children</a:t>
            </a:r>
            <a:endParaRPr lang="ko-KR" altLang="en-US" sz="3600" b="1" dirty="0">
              <a:latin typeface="Arial" panose="020B0604020202020204" pitchFamily="34" charset="0"/>
              <a:cs typeface="Arial" panose="020B0604020202020204" pitchFamily="34" charset="0"/>
            </a:endParaRPr>
          </a:p>
        </p:txBody>
      </p:sp>
      <p:sp>
        <p:nvSpPr>
          <p:cNvPr id="3" name="내용 개체 틀 2"/>
          <p:cNvSpPr>
            <a:spLocks noGrp="1"/>
          </p:cNvSpPr>
          <p:nvPr>
            <p:ph idx="1"/>
          </p:nvPr>
        </p:nvSpPr>
        <p:spPr>
          <a:xfrm>
            <a:off x="987552" y="1051560"/>
            <a:ext cx="10168128" cy="4817534"/>
          </a:xfrm>
        </p:spPr>
        <p:txBody>
          <a:bodyPr>
            <a:normAutofit/>
          </a:bodyPr>
          <a:lstStyle/>
          <a:p>
            <a:pPr>
              <a:lnSpc>
                <a:spcPct val="90000"/>
              </a:lnSpc>
            </a:pPr>
            <a:endParaRPr lang="en-US" altLang="ko-KR" sz="1000" dirty="0">
              <a:solidFill>
                <a:srgbClr val="C00000"/>
              </a:solidFill>
            </a:endParaRPr>
          </a:p>
          <a:p>
            <a:pPr>
              <a:lnSpc>
                <a:spcPct val="90000"/>
              </a:lnSpc>
            </a:pPr>
            <a:r>
              <a:rPr lang="en-US" altLang="ko-KR" sz="2600" b="1" dirty="0">
                <a:solidFill>
                  <a:srgbClr val="C00000"/>
                </a:solidFill>
                <a:latin typeface="Arial" panose="020B0604020202020204" pitchFamily="34" charset="0"/>
                <a:cs typeface="Arial" panose="020B0604020202020204" pitchFamily="34" charset="0"/>
              </a:rPr>
              <a:t>1)Diverse and  sophisticated methods of recruitment  utilizing local and community networks  linked with trafficking networks;</a:t>
            </a:r>
          </a:p>
          <a:p>
            <a:pPr>
              <a:lnSpc>
                <a:spcPct val="90000"/>
              </a:lnSpc>
            </a:pPr>
            <a:endParaRPr lang="en-US" altLang="ko-KR" sz="1000" b="1" dirty="0">
              <a:solidFill>
                <a:srgbClr val="C00000"/>
              </a:solidFill>
              <a:latin typeface="Arial" panose="020B0604020202020204" pitchFamily="34" charset="0"/>
              <a:cs typeface="Arial" panose="020B0604020202020204" pitchFamily="34" charset="0"/>
            </a:endParaRPr>
          </a:p>
          <a:p>
            <a:pPr>
              <a:lnSpc>
                <a:spcPct val="90000"/>
              </a:lnSpc>
            </a:pPr>
            <a:r>
              <a:rPr lang="en-US" altLang="ko-KR" sz="2600" b="1" dirty="0">
                <a:latin typeface="Arial" panose="020B0604020202020204" pitchFamily="34" charset="0"/>
                <a:cs typeface="Arial" panose="020B0604020202020204" pitchFamily="34" charset="0"/>
              </a:rPr>
              <a:t>2)More and more children and young adults are targeted   for recruitment  for sexual exploitation;</a:t>
            </a:r>
          </a:p>
          <a:p>
            <a:pPr>
              <a:lnSpc>
                <a:spcPct val="90000"/>
              </a:lnSpc>
            </a:pPr>
            <a:endParaRPr lang="en-US" altLang="ko-KR" sz="1000" b="1" dirty="0">
              <a:solidFill>
                <a:srgbClr val="C00000"/>
              </a:solidFill>
              <a:latin typeface="Arial" panose="020B0604020202020204" pitchFamily="34" charset="0"/>
              <a:cs typeface="Arial" panose="020B0604020202020204" pitchFamily="34" charset="0"/>
            </a:endParaRPr>
          </a:p>
          <a:p>
            <a:pPr>
              <a:lnSpc>
                <a:spcPct val="90000"/>
              </a:lnSpc>
            </a:pPr>
            <a:r>
              <a:rPr lang="en-US" altLang="ko-KR" sz="2600" b="1" dirty="0">
                <a:solidFill>
                  <a:srgbClr val="C00000"/>
                </a:solidFill>
                <a:latin typeface="Arial" panose="020B0604020202020204" pitchFamily="34" charset="0"/>
                <a:cs typeface="Arial" panose="020B0604020202020204" pitchFamily="34" charset="0"/>
              </a:rPr>
              <a:t>3)Widespread culture of sexual  consumerism fueled by </a:t>
            </a:r>
            <a:r>
              <a:rPr lang="en-US" altLang="ko-KR" sz="2600" b="1" dirty="0">
                <a:solidFill>
                  <a:srgbClr val="7030A0"/>
                </a:solidFill>
                <a:latin typeface="Arial" panose="020B0604020202020204" pitchFamily="34" charset="0"/>
                <a:cs typeface="Arial" panose="020B0604020202020204" pitchFamily="34" charset="0"/>
              </a:rPr>
              <a:t>extensive use of new  and cutting edge information technologies by the sex industry</a:t>
            </a:r>
            <a:r>
              <a:rPr lang="en-US" altLang="ko-KR" sz="2600" b="1" dirty="0">
                <a:solidFill>
                  <a:srgbClr val="9966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2975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97280" y="286603"/>
            <a:ext cx="10058400" cy="838109"/>
          </a:xfrm>
        </p:spPr>
        <p:txBody>
          <a:bodyPr>
            <a:noAutofit/>
          </a:bodyPr>
          <a:lstStyle/>
          <a:p>
            <a:pPr marL="452438" indent="-452438"/>
            <a:r>
              <a:rPr lang="en-US" altLang="ko-KR" sz="3600" b="1" dirty="0">
                <a:latin typeface="Arial" panose="020B0604020202020204" pitchFamily="34" charset="0"/>
                <a:cs typeface="Arial" panose="020B0604020202020204" pitchFamily="34" charset="0"/>
              </a:rPr>
              <a:t>TRENDS IN ASEAN REGION</a:t>
            </a:r>
            <a:endParaRPr lang="ko-KR" altLang="en-US" sz="3600" b="1" dirty="0">
              <a:latin typeface="Arial" panose="020B0604020202020204" pitchFamily="34" charset="0"/>
              <a:cs typeface="Arial" panose="020B0604020202020204" pitchFamily="34" charset="0"/>
            </a:endParaRPr>
          </a:p>
        </p:txBody>
      </p:sp>
      <p:sp>
        <p:nvSpPr>
          <p:cNvPr id="3" name="내용 개체 틀 2"/>
          <p:cNvSpPr>
            <a:spLocks noGrp="1"/>
          </p:cNvSpPr>
          <p:nvPr>
            <p:ph idx="1"/>
          </p:nvPr>
        </p:nvSpPr>
        <p:spPr>
          <a:xfrm>
            <a:off x="859536" y="1353312"/>
            <a:ext cx="10296144" cy="4543214"/>
          </a:xfrm>
        </p:spPr>
        <p:txBody>
          <a:bodyPr>
            <a:noAutofit/>
          </a:bodyPr>
          <a:lstStyle/>
          <a:p>
            <a:pPr>
              <a:buFontTx/>
              <a:buChar char="-"/>
            </a:pPr>
            <a:r>
              <a:rPr lang="en-GB" altLang="ko-KR" sz="2400" b="1" dirty="0">
                <a:solidFill>
                  <a:srgbClr val="FF0000"/>
                </a:solidFill>
                <a:latin typeface="Arial" panose="020B0604020202020204" pitchFamily="34" charset="0"/>
                <a:cs typeface="Arial" panose="020B0604020202020204" pitchFamily="34" charset="0"/>
              </a:rPr>
              <a:t>Nearly 1/3 of the global trafficking trade </a:t>
            </a:r>
            <a:r>
              <a:rPr lang="en-GB" altLang="ko-KR" sz="2400" b="1" dirty="0">
                <a:latin typeface="Arial" panose="020B0604020202020204" pitchFamily="34" charset="0"/>
                <a:cs typeface="Arial" panose="020B0604020202020204" pitchFamily="34" charset="0"/>
              </a:rPr>
              <a:t>are from the Southeast Asian region about 60% to major regional cities and about 40% to the rest of the world;</a:t>
            </a:r>
          </a:p>
          <a:p>
            <a:pPr marL="82296" indent="0">
              <a:buNone/>
            </a:pPr>
            <a:r>
              <a:rPr lang="en-PH" altLang="ko-KR" sz="2800" dirty="0">
                <a:solidFill>
                  <a:schemeClr val="accent1"/>
                </a:solidFill>
                <a:latin typeface="Arial" panose="020B0604020202020204" pitchFamily="34" charset="0"/>
                <a:cs typeface="Arial" panose="020B0604020202020204" pitchFamily="34" charset="0"/>
              </a:rPr>
              <a:t>Indonesia</a:t>
            </a:r>
            <a:r>
              <a:rPr lang="en-PH" altLang="ko-KR" sz="2800" dirty="0">
                <a:latin typeface="Arial" panose="020B0604020202020204" pitchFamily="34" charset="0"/>
                <a:cs typeface="Arial" panose="020B0604020202020204" pitchFamily="34" charset="0"/>
              </a:rPr>
              <a:t>-</a:t>
            </a:r>
            <a:r>
              <a:rPr lang="en-PH" altLang="ko-KR" sz="2400" dirty="0">
                <a:latin typeface="Arial" panose="020B0604020202020204" pitchFamily="34" charset="0"/>
                <a:cs typeface="Arial" panose="020B0604020202020204" pitchFamily="34" charset="0"/>
              </a:rPr>
              <a:t> Cases of trafficking  to the Gulf countries , Malaysia, Taiwan , US  and New Zealand. Internal trafficking of women  in mining operations in Maluku , Papua and Jambi and in </a:t>
            </a:r>
            <a:r>
              <a:rPr lang="en-PH" altLang="ko-KR" sz="2400" dirty="0" err="1">
                <a:latin typeface="Arial" panose="020B0604020202020204" pitchFamily="34" charset="0"/>
                <a:cs typeface="Arial" panose="020B0604020202020204" pitchFamily="34" charset="0"/>
              </a:rPr>
              <a:t>Batam</a:t>
            </a:r>
            <a:r>
              <a:rPr lang="en-PH" altLang="ko-KR" sz="2400" dirty="0">
                <a:latin typeface="Arial" panose="020B0604020202020204" pitchFamily="34" charset="0"/>
                <a:cs typeface="Arial" panose="020B0604020202020204" pitchFamily="34" charset="0"/>
              </a:rPr>
              <a:t> district. UMRAH or Haj has also been used to trafficked  women.  According to the TIP Report , 2011  forced labor of Indonesians were found  aboard Korean flagged ships .</a:t>
            </a:r>
          </a:p>
          <a:p>
            <a:pPr marL="82296" indent="0">
              <a:buNone/>
            </a:pPr>
            <a:r>
              <a:rPr lang="en-PH" altLang="ko-KR" sz="2800" dirty="0">
                <a:solidFill>
                  <a:srgbClr val="FF0000"/>
                </a:solidFill>
                <a:latin typeface="Arial" panose="020B0604020202020204" pitchFamily="34" charset="0"/>
                <a:cs typeface="Arial" panose="020B0604020202020204" pitchFamily="34" charset="0"/>
              </a:rPr>
              <a:t>Vietnam</a:t>
            </a:r>
            <a:r>
              <a:rPr lang="en-PH" altLang="ko-KR" sz="2400" dirty="0">
                <a:latin typeface="Arial" panose="020B0604020202020204" pitchFamily="34" charset="0"/>
                <a:cs typeface="Arial" panose="020B0604020202020204" pitchFamily="34" charset="0"/>
              </a:rPr>
              <a:t> on the other hand ,had been the source of internationally brokered marriages in China, Macau, Taiwan, South Korea  and are sometimes  subjected to forced labor or prostitution or both. </a:t>
            </a:r>
          </a:p>
          <a:p>
            <a:pPr marL="82296" indent="0">
              <a:buNone/>
            </a:pPr>
            <a:endParaRPr lang="en-PH" altLang="ko-KR" sz="2400" dirty="0"/>
          </a:p>
          <a:p>
            <a:pPr>
              <a:buFontTx/>
              <a:buChar char="-"/>
            </a:pPr>
            <a:endParaRPr lang="en-GB" altLang="ko-KR" sz="2400" b="1" dirty="0">
              <a:latin typeface="Arial" panose="020B0604020202020204" pitchFamily="34" charset="0"/>
              <a:cs typeface="Arial" panose="020B0604020202020204" pitchFamily="34" charset="0"/>
            </a:endParaRPr>
          </a:p>
          <a:p>
            <a:pPr>
              <a:buFontTx/>
              <a:buChar char="-"/>
            </a:pPr>
            <a:endParaRPr lang="en-GB" altLang="ko-KR" sz="2400" b="1" dirty="0">
              <a:latin typeface="Arial" panose="020B0604020202020204" pitchFamily="34" charset="0"/>
              <a:cs typeface="Arial" panose="020B0604020202020204" pitchFamily="34" charset="0"/>
            </a:endParaRPr>
          </a:p>
          <a:p>
            <a:pPr marL="265113" indent="-265113">
              <a:buFontTx/>
              <a:buAutoNum type="arabicPeriod"/>
            </a:pPr>
            <a:endParaRPr lang="en-GB" altLang="ko-KR" sz="2400" dirty="0">
              <a:latin typeface="Arial" panose="020B0604020202020204" pitchFamily="34" charset="0"/>
              <a:cs typeface="Arial" panose="020B0604020202020204" pitchFamily="34" charset="0"/>
            </a:endParaRPr>
          </a:p>
          <a:p>
            <a:pPr marL="265113" indent="-265113">
              <a:buFontTx/>
              <a:buAutoNum type="arabicPeriod"/>
            </a:pPr>
            <a:endParaRPr lang="en-GB" altLang="ko-KR" sz="2400" b="1" dirty="0"/>
          </a:p>
        </p:txBody>
      </p:sp>
    </p:spTree>
    <p:extLst>
      <p:ext uri="{BB962C8B-B14F-4D97-AF65-F5344CB8AC3E}">
        <p14:creationId xmlns:p14="http://schemas.microsoft.com/office/powerpoint/2010/main" val="80673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1184</TotalTime>
  <Words>2169</Words>
  <Application>Microsoft Office PowerPoint</Application>
  <PresentationFormat>Widescreen</PresentationFormat>
  <Paragraphs>223</Paragraphs>
  <Slides>28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맑은 고딕</vt:lpstr>
      <vt:lpstr>ＭＳ Ｐゴシック</vt:lpstr>
      <vt:lpstr>ＭＳ Ｐゴシック</vt:lpstr>
      <vt:lpstr>Arial</vt:lpstr>
      <vt:lpstr>Arial Black</vt:lpstr>
      <vt:lpstr>Arial Narrow</vt:lpstr>
      <vt:lpstr>Calibri</vt:lpstr>
      <vt:lpstr>Calibri Light</vt:lpstr>
      <vt:lpstr>Gill Sans MT</vt:lpstr>
      <vt:lpstr>Times New Roman</vt:lpstr>
      <vt:lpstr>Retrospect</vt:lpstr>
      <vt:lpstr>      TRAFFICKING IN WOMEN AND CHILDREN : A GLOBAL HUMAN RIGHTS CRISIS  </vt:lpstr>
      <vt:lpstr> Introduction</vt:lpstr>
      <vt:lpstr>PowerPoint Presentation</vt:lpstr>
      <vt:lpstr>Scale and Magnitude </vt:lpstr>
      <vt:lpstr>Features of modern day slavery</vt:lpstr>
      <vt:lpstr>PowerPoint Presentation</vt:lpstr>
      <vt:lpstr>Definition of Human Trafficking (ArticLe 3, UN OPTIONAL PROTOCOL ON TRAFFICKING )</vt:lpstr>
      <vt:lpstr>Trends  in trafficking of women and children</vt:lpstr>
      <vt:lpstr>TRENDS IN ASEAN REGION</vt:lpstr>
      <vt:lpstr>TRENDS IN ASEAN REGION</vt:lpstr>
      <vt:lpstr> The Root Causes of Trafficking </vt:lpstr>
      <vt:lpstr>Understanding Demand as a Driver of Sex Trafficking </vt:lpstr>
      <vt:lpstr>Trafficked women  and girls are in demand in military bases in Korea</vt:lpstr>
      <vt:lpstr> A typical destination of trafficked women: Bars for male entertainment in Bangkok</vt:lpstr>
      <vt:lpstr>Sex Tourism-</vt:lpstr>
      <vt:lpstr>The Business of Sex </vt:lpstr>
      <vt:lpstr>PowerPoint Presentation</vt:lpstr>
      <vt:lpstr>Long Term Impact of the Culture of  Pornography </vt:lpstr>
      <vt:lpstr>PowerPoint Presentation</vt:lpstr>
      <vt:lpstr> Consequences of Trafficking  for  Sexual Exploitation</vt:lpstr>
      <vt:lpstr>Significant Progress in Combatting Trafficking in Persons  </vt:lpstr>
      <vt:lpstr>What Can Be Done ? Interdependent Approaches  to Combating Trafficking  Sexual Exploitation</vt:lpstr>
      <vt:lpstr>Community –Based Prevention Programs </vt:lpstr>
      <vt:lpstr>Innovative Strategies to End Trafficking of Persons </vt:lpstr>
      <vt:lpstr>Reject Toxic masculinity </vt:lpstr>
      <vt:lpstr>Promote Positive Masculinity </vt:lpstr>
      <vt:lpstr>  Young Men’s Camp on Gender Issues , Sexuality , Trafficking and Prostitution </vt:lpstr>
      <vt:lpstr>Ways Forward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Aurora de Dios</dc:creator>
  <cp:lastModifiedBy>Sylvie Blatter</cp:lastModifiedBy>
  <cp:revision>45</cp:revision>
  <dcterms:created xsi:type="dcterms:W3CDTF">2019-07-09T12:09:08Z</dcterms:created>
  <dcterms:modified xsi:type="dcterms:W3CDTF">2019-07-29T09:02:36Z</dcterms:modified>
</cp:coreProperties>
</file>